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Lst>
  <p:sldSz cy="6858000" cx="12192000"/>
  <p:notesSz cx="6858000" cy="9144000"/>
  <p:embeddedFontLst>
    <p:embeddedFont>
      <p:font typeface="Roboto Thin"/>
      <p:regular r:id="rId81"/>
      <p:bold r:id="rId82"/>
      <p:italic r:id="rId83"/>
      <p:boldItalic r:id="rId84"/>
    </p:embeddedFont>
    <p:embeddedFont>
      <p:font typeface="Roboto"/>
      <p:regular r:id="rId85"/>
      <p:bold r:id="rId86"/>
      <p:italic r:id="rId87"/>
      <p:boldItalic r:id="rId88"/>
    </p:embeddedFont>
    <p:embeddedFont>
      <p:font typeface="Roboto Medium"/>
      <p:regular r:id="rId89"/>
      <p:bold r:id="rId90"/>
      <p:italic r:id="rId91"/>
      <p:boldItalic r:id="rId9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B1E10C0D-9C55-47F2-B54B-73F35667AF67}">
  <a:tblStyle styleId="{B1E10C0D-9C55-47F2-B54B-73F35667AF67}"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84" Type="http://schemas.openxmlformats.org/officeDocument/2006/relationships/font" Target="fonts/RobotoThin-boldItalic.fntdata"/><Relationship Id="rId83" Type="http://schemas.openxmlformats.org/officeDocument/2006/relationships/font" Target="fonts/RobotoThin-italic.fntdata"/><Relationship Id="rId42" Type="http://schemas.openxmlformats.org/officeDocument/2006/relationships/slide" Target="slides/slide37.xml"/><Relationship Id="rId86" Type="http://schemas.openxmlformats.org/officeDocument/2006/relationships/font" Target="fonts/Roboto-bold.fntdata"/><Relationship Id="rId41" Type="http://schemas.openxmlformats.org/officeDocument/2006/relationships/slide" Target="slides/slide36.xml"/><Relationship Id="rId85" Type="http://schemas.openxmlformats.org/officeDocument/2006/relationships/font" Target="fonts/Roboto-regular.fntdata"/><Relationship Id="rId44" Type="http://schemas.openxmlformats.org/officeDocument/2006/relationships/slide" Target="slides/slide39.xml"/><Relationship Id="rId88" Type="http://schemas.openxmlformats.org/officeDocument/2006/relationships/font" Target="fonts/Roboto-boldItalic.fntdata"/><Relationship Id="rId43" Type="http://schemas.openxmlformats.org/officeDocument/2006/relationships/slide" Target="slides/slide38.xml"/><Relationship Id="rId87" Type="http://schemas.openxmlformats.org/officeDocument/2006/relationships/font" Target="fonts/Roboto-italic.fntdata"/><Relationship Id="rId46" Type="http://schemas.openxmlformats.org/officeDocument/2006/relationships/slide" Target="slides/slide41.xml"/><Relationship Id="rId45" Type="http://schemas.openxmlformats.org/officeDocument/2006/relationships/slide" Target="slides/slide40.xml"/><Relationship Id="rId89" Type="http://schemas.openxmlformats.org/officeDocument/2006/relationships/font" Target="fonts/RobotoMedium-regular.fntdata"/><Relationship Id="rId80" Type="http://schemas.openxmlformats.org/officeDocument/2006/relationships/slide" Target="slides/slide75.xml"/><Relationship Id="rId82" Type="http://schemas.openxmlformats.org/officeDocument/2006/relationships/font" Target="fonts/RobotoThin-bold.fntdata"/><Relationship Id="rId81" Type="http://schemas.openxmlformats.org/officeDocument/2006/relationships/font" Target="fonts/RobotoThin-regular.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31" Type="http://schemas.openxmlformats.org/officeDocument/2006/relationships/slide" Target="slides/slide26.xml"/><Relationship Id="rId75" Type="http://schemas.openxmlformats.org/officeDocument/2006/relationships/slide" Target="slides/slide70.xml"/><Relationship Id="rId30" Type="http://schemas.openxmlformats.org/officeDocument/2006/relationships/slide" Target="slides/slide25.xml"/><Relationship Id="rId74" Type="http://schemas.openxmlformats.org/officeDocument/2006/relationships/slide" Target="slides/slide69.xml"/><Relationship Id="rId33" Type="http://schemas.openxmlformats.org/officeDocument/2006/relationships/slide" Target="slides/slide28.xml"/><Relationship Id="rId77" Type="http://schemas.openxmlformats.org/officeDocument/2006/relationships/slide" Target="slides/slide72.xml"/><Relationship Id="rId32" Type="http://schemas.openxmlformats.org/officeDocument/2006/relationships/slide" Target="slides/slide27.xml"/><Relationship Id="rId76" Type="http://schemas.openxmlformats.org/officeDocument/2006/relationships/slide" Target="slides/slide71.xml"/><Relationship Id="rId35" Type="http://schemas.openxmlformats.org/officeDocument/2006/relationships/slide" Target="slides/slide30.xml"/><Relationship Id="rId79" Type="http://schemas.openxmlformats.org/officeDocument/2006/relationships/slide" Target="slides/slide74.xml"/><Relationship Id="rId34" Type="http://schemas.openxmlformats.org/officeDocument/2006/relationships/slide" Target="slides/slide29.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slide" Target="slides/slide61.xml"/><Relationship Id="rId21" Type="http://schemas.openxmlformats.org/officeDocument/2006/relationships/slide" Target="slides/slide16.xml"/><Relationship Id="rId65" Type="http://schemas.openxmlformats.org/officeDocument/2006/relationships/slide" Target="slides/slide60.xml"/><Relationship Id="rId24" Type="http://schemas.openxmlformats.org/officeDocument/2006/relationships/slide" Target="slides/slide19.xml"/><Relationship Id="rId68" Type="http://schemas.openxmlformats.org/officeDocument/2006/relationships/slide" Target="slides/slide63.xml"/><Relationship Id="rId23" Type="http://schemas.openxmlformats.org/officeDocument/2006/relationships/slide" Target="slides/slide18.xml"/><Relationship Id="rId67" Type="http://schemas.openxmlformats.org/officeDocument/2006/relationships/slide" Target="slides/slide62.xml"/><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slide" Target="slides/slide64.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91" Type="http://schemas.openxmlformats.org/officeDocument/2006/relationships/font" Target="fonts/RobotoMedium-italic.fntdata"/><Relationship Id="rId90" Type="http://schemas.openxmlformats.org/officeDocument/2006/relationships/font" Target="fonts/RobotoMedium-bold.fntdata"/><Relationship Id="rId92" Type="http://schemas.openxmlformats.org/officeDocument/2006/relationships/font" Target="fonts/RobotoMedium-boldItalic.fntdata"/><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us.norton.com/internetsecurity-iot-biometrics-how-do-they-work-are-they-safe.html" TargetMode="External"/><Relationship Id="rId3" Type="http://schemas.openxmlformats.org/officeDocument/2006/relationships/hyperlink" Target="https://www.usenix.org/system/files/conference/woot18/woot18-paper-fietkau.pdf" TargetMode="Externa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androidauthority.com/how-fingerprint-scanners-work-670934/" TargetMode="External"/><Relationship Id="rId3" Type="http://schemas.openxmlformats.org/officeDocument/2006/relationships/hyperlink" Target="https://www.explainthatstuff.com/fingerprintscanners.html" TargetMode="External"/><Relationship Id="rId4" Type="http://schemas.openxmlformats.org/officeDocument/2006/relationships/hyperlink" Target="https://semiengineering.com/fingerprint-senor-technology-and-security-requirements/" TargetMode="Externa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usenix.org/system/files/conference/woot18/woot18-paper-fietkau.pdf" TargetMode="Externa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explainthatstuff.com/fingerprintscanners.html" TargetMode="Externa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it.toolbox.com/outsourcing-cybersecurity" TargetMode="External"/><Relationship Id="rId3" Type="http://schemas.openxmlformats.org/officeDocument/2006/relationships/hyperlink" Target="https://it.toolbox.com/blogs/carmashoemaker/pros-and-cons-of-biometrics-for-security-053118" TargetMode="Externa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wikipedia.org/wiki/Digital_image_processing" TargetMode="Externa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wikipedia.org/wiki/Alu_element" TargetMode="External"/><Relationship Id="rId3" Type="http://schemas.openxmlformats.org/officeDocument/2006/relationships/hyperlink" Target="https://en.wikipedia.org/wiki/L1_(protein)" TargetMode="External"/><Relationship Id="rId4" Type="http://schemas.openxmlformats.org/officeDocument/2006/relationships/hyperlink" Target="https://en.wikipedia.org/wiki/Numt" TargetMode="Externa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 name="Shape 97"/>
        <p:cNvGrpSpPr/>
        <p:nvPr/>
      </p:nvGrpSpPr>
      <p:grpSpPr>
        <a:xfrm>
          <a:off x="0" y="0"/>
          <a:ext cx="0" cy="0"/>
          <a:chOff x="0" y="0"/>
          <a:chExt cx="0" cy="0"/>
        </a:xfrm>
      </p:grpSpPr>
      <p:sp>
        <p:nvSpPr>
          <p:cNvPr id="98" name="Google Shape;98;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4" name="Shape 154"/>
        <p:cNvGrpSpPr/>
        <p:nvPr/>
      </p:nvGrpSpPr>
      <p:grpSpPr>
        <a:xfrm>
          <a:off x="0" y="0"/>
          <a:ext cx="0" cy="0"/>
          <a:chOff x="0" y="0"/>
          <a:chExt cx="0" cy="0"/>
        </a:xfrm>
      </p:grpSpPr>
      <p:sp>
        <p:nvSpPr>
          <p:cNvPr id="155" name="Google Shape;155;g56a285bed2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900"/>
              <a:t>Abilities Dependencies (AD) vector, a Resources Dependencies(RD) vector, and a Resources Provider (RP) vector, they are all defined by </a:t>
            </a:r>
            <a:r>
              <a:rPr lang="en-US" sz="900">
                <a:solidFill>
                  <a:schemeClr val="dk1"/>
                </a:solidFill>
              </a:rPr>
              <a:t>Available Services (AS)</a:t>
            </a:r>
            <a:endParaRPr sz="900"/>
          </a:p>
          <a:p>
            <a:pPr indent="0" lvl="0" marL="0" rtl="0" algn="l">
              <a:spcBef>
                <a:spcPts val="0"/>
              </a:spcBef>
              <a:spcAft>
                <a:spcPts val="0"/>
              </a:spcAft>
              <a:buNone/>
            </a:pPr>
            <a:r>
              <a:t/>
            </a:r>
            <a:endParaRPr sz="900"/>
          </a:p>
        </p:txBody>
      </p:sp>
      <p:sp>
        <p:nvSpPr>
          <p:cNvPr id="156" name="Google Shape;156;g56a285bed2_0_2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0" name="Shape 160"/>
        <p:cNvGrpSpPr/>
        <p:nvPr/>
      </p:nvGrpSpPr>
      <p:grpSpPr>
        <a:xfrm>
          <a:off x="0" y="0"/>
          <a:ext cx="0" cy="0"/>
          <a:chOff x="0" y="0"/>
          <a:chExt cx="0" cy="0"/>
        </a:xfrm>
      </p:grpSpPr>
      <p:sp>
        <p:nvSpPr>
          <p:cNvPr id="161" name="Google Shape;161;g56a285bed2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900"/>
          </a:p>
          <a:p>
            <a:pPr indent="0" lvl="0" marL="0" rtl="0" algn="l">
              <a:spcBef>
                <a:spcPts val="0"/>
              </a:spcBef>
              <a:spcAft>
                <a:spcPts val="0"/>
              </a:spcAft>
              <a:buNone/>
            </a:pPr>
            <a:r>
              <a:t/>
            </a:r>
            <a:endParaRPr sz="900"/>
          </a:p>
        </p:txBody>
      </p:sp>
      <p:sp>
        <p:nvSpPr>
          <p:cNvPr id="162" name="Google Shape;162;g56a285bed2_0_4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6" name="Shape 166"/>
        <p:cNvGrpSpPr/>
        <p:nvPr/>
      </p:nvGrpSpPr>
      <p:grpSpPr>
        <a:xfrm>
          <a:off x="0" y="0"/>
          <a:ext cx="0" cy="0"/>
          <a:chOff x="0" y="0"/>
          <a:chExt cx="0" cy="0"/>
        </a:xfrm>
      </p:grpSpPr>
      <p:sp>
        <p:nvSpPr>
          <p:cNvPr id="167" name="Google Shape;167;g56a285bed2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900"/>
          </a:p>
          <a:p>
            <a:pPr indent="0" lvl="0" marL="0" rtl="0" algn="l">
              <a:spcBef>
                <a:spcPts val="0"/>
              </a:spcBef>
              <a:spcAft>
                <a:spcPts val="0"/>
              </a:spcAft>
              <a:buNone/>
            </a:pPr>
            <a:r>
              <a:t/>
            </a:r>
            <a:endParaRPr sz="900"/>
          </a:p>
          <a:p>
            <a:pPr indent="0" lvl="0" marL="0" rtl="0" algn="l">
              <a:spcBef>
                <a:spcPts val="0"/>
              </a:spcBef>
              <a:spcAft>
                <a:spcPts val="0"/>
              </a:spcAft>
              <a:buNone/>
            </a:pPr>
            <a:r>
              <a:t/>
            </a:r>
            <a:endParaRPr sz="900"/>
          </a:p>
          <a:p>
            <a:pPr indent="0" lvl="0" marL="0" rtl="0" algn="l">
              <a:spcBef>
                <a:spcPts val="0"/>
              </a:spcBef>
              <a:spcAft>
                <a:spcPts val="0"/>
              </a:spcAft>
              <a:buNone/>
            </a:pPr>
            <a:r>
              <a:t/>
            </a:r>
            <a:endParaRPr sz="900"/>
          </a:p>
        </p:txBody>
      </p:sp>
      <p:sp>
        <p:nvSpPr>
          <p:cNvPr id="168" name="Google Shape;168;g56a285bed2_0_4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2" name="Shape 172"/>
        <p:cNvGrpSpPr/>
        <p:nvPr/>
      </p:nvGrpSpPr>
      <p:grpSpPr>
        <a:xfrm>
          <a:off x="0" y="0"/>
          <a:ext cx="0" cy="0"/>
          <a:chOff x="0" y="0"/>
          <a:chExt cx="0" cy="0"/>
        </a:xfrm>
      </p:grpSpPr>
      <p:sp>
        <p:nvSpPr>
          <p:cNvPr id="173" name="Google Shape;173;g56a285bed2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900">
                <a:solidFill>
                  <a:schemeClr val="dk1"/>
                </a:solidFill>
              </a:rPr>
              <a:t>At authentication, a node submits a credential payload containing its master public key along with secondary keys. We ensure key renewal to mitigate attacks known for guessing keys by using key validity timeouts. As network security and privacy relies on informations contained in the blockchain,  it means that  only authenticated nodes can mine new blocks.</a:t>
            </a:r>
            <a:endParaRPr/>
          </a:p>
        </p:txBody>
      </p:sp>
      <p:sp>
        <p:nvSpPr>
          <p:cNvPr id="174" name="Google Shape;174;g56a285bed2_0_5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8" name="Shape 178"/>
        <p:cNvGrpSpPr/>
        <p:nvPr/>
      </p:nvGrpSpPr>
      <p:grpSpPr>
        <a:xfrm>
          <a:off x="0" y="0"/>
          <a:ext cx="0" cy="0"/>
          <a:chOff x="0" y="0"/>
          <a:chExt cx="0" cy="0"/>
        </a:xfrm>
      </p:grpSpPr>
      <p:sp>
        <p:nvSpPr>
          <p:cNvPr id="179" name="Google Shape;179;g56a285bed2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80" name="Google Shape;180;g56a285bed2_0_10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6" name="Shape 186"/>
        <p:cNvGrpSpPr/>
        <p:nvPr/>
      </p:nvGrpSpPr>
      <p:grpSpPr>
        <a:xfrm>
          <a:off x="0" y="0"/>
          <a:ext cx="0" cy="0"/>
          <a:chOff x="0" y="0"/>
          <a:chExt cx="0" cy="0"/>
        </a:xfrm>
      </p:grpSpPr>
      <p:sp>
        <p:nvSpPr>
          <p:cNvPr id="187" name="Google Shape;187;g5686b7d1fd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g5686b7d1fd_0_11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2" name="Shape 192"/>
        <p:cNvGrpSpPr/>
        <p:nvPr/>
      </p:nvGrpSpPr>
      <p:grpSpPr>
        <a:xfrm>
          <a:off x="0" y="0"/>
          <a:ext cx="0" cy="0"/>
          <a:chOff x="0" y="0"/>
          <a:chExt cx="0" cy="0"/>
        </a:xfrm>
      </p:grpSpPr>
      <p:sp>
        <p:nvSpPr>
          <p:cNvPr id="193" name="Google Shape;193;g5686b7d1fd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each vertex describing a node in the network, and each edge links two nodes within transmission range from each other.</a:t>
            </a:r>
            <a:endParaRPr/>
          </a:p>
          <a:p>
            <a:pPr indent="0" lvl="0" marL="0" rtl="0" algn="l">
              <a:spcBef>
                <a:spcPts val="0"/>
              </a:spcBef>
              <a:spcAft>
                <a:spcPts val="0"/>
              </a:spcAft>
              <a:buNone/>
            </a:pPr>
            <a:r>
              <a:rPr lang="en-US"/>
              <a:t>NN means network node, NP means network properties, NA means network abilities.</a:t>
            </a:r>
            <a:endParaRPr/>
          </a:p>
        </p:txBody>
      </p:sp>
      <p:sp>
        <p:nvSpPr>
          <p:cNvPr id="194" name="Google Shape;194;g5686b7d1fd_0_9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8" name="Shape 198"/>
        <p:cNvGrpSpPr/>
        <p:nvPr/>
      </p:nvGrpSpPr>
      <p:grpSpPr>
        <a:xfrm>
          <a:off x="0" y="0"/>
          <a:ext cx="0" cy="0"/>
          <a:chOff x="0" y="0"/>
          <a:chExt cx="0" cy="0"/>
        </a:xfrm>
      </p:grpSpPr>
      <p:sp>
        <p:nvSpPr>
          <p:cNvPr id="199" name="Google Shape;199;g56a285bed2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90000"/>
              </a:lnSpc>
              <a:spcBef>
                <a:spcPts val="1400"/>
              </a:spcBef>
              <a:spcAft>
                <a:spcPts val="0"/>
              </a:spcAft>
              <a:buNone/>
            </a:pPr>
            <a:r>
              <a:rPr lang="en-US" sz="1300">
                <a:solidFill>
                  <a:schemeClr val="dk1"/>
                </a:solidFill>
              </a:rPr>
              <a:t>This paper proposes a new application for the blockchain as a secured decentralized storage for cryptographic keys as well as trust informations in the context of autonomous Wireless Sensor Networks. The Blockchain Authentication and Trust Module and its Human-like Knowledge based Trust model shows how to use to immutability of the blockchain to provide solutions to high problematics in the field of decentralized ad-hoc networks. More precisely, we show how it is possible to build a complete solution providing authentication mechanisms as well as trust evaluation in a self-organized and evolutive network.</a:t>
            </a:r>
            <a:endParaRPr sz="400"/>
          </a:p>
        </p:txBody>
      </p:sp>
      <p:sp>
        <p:nvSpPr>
          <p:cNvPr id="200" name="Google Shape;200;g56a285bed2_0_12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4" name="Shape 204"/>
        <p:cNvGrpSpPr/>
        <p:nvPr/>
      </p:nvGrpSpPr>
      <p:grpSpPr>
        <a:xfrm>
          <a:off x="0" y="0"/>
          <a:ext cx="0" cy="0"/>
          <a:chOff x="0" y="0"/>
          <a:chExt cx="0" cy="0"/>
        </a:xfrm>
      </p:grpSpPr>
      <p:sp>
        <p:nvSpPr>
          <p:cNvPr id="205" name="Google Shape;205;g5686b7d1fd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g5686b7d1fd_0_10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0" name="Shape 210"/>
        <p:cNvGrpSpPr/>
        <p:nvPr/>
      </p:nvGrpSpPr>
      <p:grpSpPr>
        <a:xfrm>
          <a:off x="0" y="0"/>
          <a:ext cx="0" cy="0"/>
          <a:chOff x="0" y="0"/>
          <a:chExt cx="0" cy="0"/>
        </a:xfrm>
      </p:grpSpPr>
      <p:sp>
        <p:nvSpPr>
          <p:cNvPr id="211" name="Google Shape;211;g5697304dc2_2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5697304dc2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 name="Shape 103"/>
        <p:cNvGrpSpPr/>
        <p:nvPr/>
      </p:nvGrpSpPr>
      <p:grpSpPr>
        <a:xfrm>
          <a:off x="0" y="0"/>
          <a:ext cx="0" cy="0"/>
          <a:chOff x="0" y="0"/>
          <a:chExt cx="0" cy="0"/>
        </a:xfrm>
      </p:grpSpPr>
      <p:sp>
        <p:nvSpPr>
          <p:cNvPr id="104" name="Google Shape;104;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6" name="Shape 216"/>
        <p:cNvGrpSpPr/>
        <p:nvPr/>
      </p:nvGrpSpPr>
      <p:grpSpPr>
        <a:xfrm>
          <a:off x="0" y="0"/>
          <a:ext cx="0" cy="0"/>
          <a:chOff x="0" y="0"/>
          <a:chExt cx="0" cy="0"/>
        </a:xfrm>
      </p:grpSpPr>
      <p:sp>
        <p:nvSpPr>
          <p:cNvPr id="217" name="Google Shape;217;g5697304dc2_2_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5697304dc2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2" name="Shape 222"/>
        <p:cNvGrpSpPr/>
        <p:nvPr/>
      </p:nvGrpSpPr>
      <p:grpSpPr>
        <a:xfrm>
          <a:off x="0" y="0"/>
          <a:ext cx="0" cy="0"/>
          <a:chOff x="0" y="0"/>
          <a:chExt cx="0" cy="0"/>
        </a:xfrm>
      </p:grpSpPr>
      <p:sp>
        <p:nvSpPr>
          <p:cNvPr id="223" name="Google Shape;223;g5697304dc2_2_1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5697304dc2_2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9" name="Shape 229"/>
        <p:cNvGrpSpPr/>
        <p:nvPr/>
      </p:nvGrpSpPr>
      <p:grpSpPr>
        <a:xfrm>
          <a:off x="0" y="0"/>
          <a:ext cx="0" cy="0"/>
          <a:chOff x="0" y="0"/>
          <a:chExt cx="0" cy="0"/>
        </a:xfrm>
      </p:grpSpPr>
      <p:sp>
        <p:nvSpPr>
          <p:cNvPr id="230" name="Google Shape;230;g5697304dc2_2_1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5697304dc2_2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6" name="Shape 236"/>
        <p:cNvGrpSpPr/>
        <p:nvPr/>
      </p:nvGrpSpPr>
      <p:grpSpPr>
        <a:xfrm>
          <a:off x="0" y="0"/>
          <a:ext cx="0" cy="0"/>
          <a:chOff x="0" y="0"/>
          <a:chExt cx="0" cy="0"/>
        </a:xfrm>
      </p:grpSpPr>
      <p:sp>
        <p:nvSpPr>
          <p:cNvPr id="237" name="Google Shape;237;g5697304dc2_2_10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5697304dc2_2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6" name="Shape 246"/>
        <p:cNvGrpSpPr/>
        <p:nvPr/>
      </p:nvGrpSpPr>
      <p:grpSpPr>
        <a:xfrm>
          <a:off x="0" y="0"/>
          <a:ext cx="0" cy="0"/>
          <a:chOff x="0" y="0"/>
          <a:chExt cx="0" cy="0"/>
        </a:xfrm>
      </p:grpSpPr>
      <p:sp>
        <p:nvSpPr>
          <p:cNvPr id="247" name="Google Shape;247;g5697304dc2_2_2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5697304dc2_2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3" name="Shape 253"/>
        <p:cNvGrpSpPr/>
        <p:nvPr/>
      </p:nvGrpSpPr>
      <p:grpSpPr>
        <a:xfrm>
          <a:off x="0" y="0"/>
          <a:ext cx="0" cy="0"/>
          <a:chOff x="0" y="0"/>
          <a:chExt cx="0" cy="0"/>
        </a:xfrm>
      </p:grpSpPr>
      <p:sp>
        <p:nvSpPr>
          <p:cNvPr id="254" name="Google Shape;254;g5697304dc2_2_3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5697304dc2_2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0" name="Shape 260"/>
        <p:cNvGrpSpPr/>
        <p:nvPr/>
      </p:nvGrpSpPr>
      <p:grpSpPr>
        <a:xfrm>
          <a:off x="0" y="0"/>
          <a:ext cx="0" cy="0"/>
          <a:chOff x="0" y="0"/>
          <a:chExt cx="0" cy="0"/>
        </a:xfrm>
      </p:grpSpPr>
      <p:sp>
        <p:nvSpPr>
          <p:cNvPr id="261" name="Google Shape;261;g5697304dc2_2_3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5697304dc2_2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6" name="Shape 266"/>
        <p:cNvGrpSpPr/>
        <p:nvPr/>
      </p:nvGrpSpPr>
      <p:grpSpPr>
        <a:xfrm>
          <a:off x="0" y="0"/>
          <a:ext cx="0" cy="0"/>
          <a:chOff x="0" y="0"/>
          <a:chExt cx="0" cy="0"/>
        </a:xfrm>
      </p:grpSpPr>
      <p:sp>
        <p:nvSpPr>
          <p:cNvPr id="267" name="Google Shape;267;g5697304dc2_2_4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5697304dc2_2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2" name="Shape 272"/>
        <p:cNvGrpSpPr/>
        <p:nvPr/>
      </p:nvGrpSpPr>
      <p:grpSpPr>
        <a:xfrm>
          <a:off x="0" y="0"/>
          <a:ext cx="0" cy="0"/>
          <a:chOff x="0" y="0"/>
          <a:chExt cx="0" cy="0"/>
        </a:xfrm>
      </p:grpSpPr>
      <p:sp>
        <p:nvSpPr>
          <p:cNvPr id="273" name="Google Shape;273;g5697304dc2_2_5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5697304dc2_2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3" name="Shape 283"/>
        <p:cNvGrpSpPr/>
        <p:nvPr/>
      </p:nvGrpSpPr>
      <p:grpSpPr>
        <a:xfrm>
          <a:off x="0" y="0"/>
          <a:ext cx="0" cy="0"/>
          <a:chOff x="0" y="0"/>
          <a:chExt cx="0" cy="0"/>
        </a:xfrm>
      </p:grpSpPr>
      <p:sp>
        <p:nvSpPr>
          <p:cNvPr id="284" name="Google Shape;284;g5697304dc2_2_7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5697304dc2_2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 name="Shape 109"/>
        <p:cNvGrpSpPr/>
        <p:nvPr/>
      </p:nvGrpSpPr>
      <p:grpSpPr>
        <a:xfrm>
          <a:off x="0" y="0"/>
          <a:ext cx="0" cy="0"/>
          <a:chOff x="0" y="0"/>
          <a:chExt cx="0" cy="0"/>
        </a:xfrm>
      </p:grpSpPr>
      <p:sp>
        <p:nvSpPr>
          <p:cNvPr id="110" name="Google Shape;110;g56a285bed2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g56a285bed2_0_12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9" name="Shape 289"/>
        <p:cNvGrpSpPr/>
        <p:nvPr/>
      </p:nvGrpSpPr>
      <p:grpSpPr>
        <a:xfrm>
          <a:off x="0" y="0"/>
          <a:ext cx="0" cy="0"/>
          <a:chOff x="0" y="0"/>
          <a:chExt cx="0" cy="0"/>
        </a:xfrm>
      </p:grpSpPr>
      <p:sp>
        <p:nvSpPr>
          <p:cNvPr id="290" name="Google Shape;290;g5697304dc2_2_8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5697304dc2_2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5" name="Shape 295"/>
        <p:cNvGrpSpPr/>
        <p:nvPr/>
      </p:nvGrpSpPr>
      <p:grpSpPr>
        <a:xfrm>
          <a:off x="0" y="0"/>
          <a:ext cx="0" cy="0"/>
          <a:chOff x="0" y="0"/>
          <a:chExt cx="0" cy="0"/>
        </a:xfrm>
      </p:grpSpPr>
      <p:sp>
        <p:nvSpPr>
          <p:cNvPr id="296" name="Google Shape;296;g5697304dc2_1_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5697304dc2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1" name="Shape 301"/>
        <p:cNvGrpSpPr/>
        <p:nvPr/>
      </p:nvGrpSpPr>
      <p:grpSpPr>
        <a:xfrm>
          <a:off x="0" y="0"/>
          <a:ext cx="0" cy="0"/>
          <a:chOff x="0" y="0"/>
          <a:chExt cx="0" cy="0"/>
        </a:xfrm>
      </p:grpSpPr>
      <p:sp>
        <p:nvSpPr>
          <p:cNvPr id="302" name="Google Shape;302;g5697304dc2_1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5697304dc2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Biometric is derived from 2 greek words:</a:t>
            </a:r>
            <a:endParaRPr/>
          </a:p>
          <a:p>
            <a:pPr indent="0" lvl="0" marL="0" rtl="0" algn="l">
              <a:spcBef>
                <a:spcPts val="0"/>
              </a:spcBef>
              <a:spcAft>
                <a:spcPts val="0"/>
              </a:spcAft>
              <a:buNone/>
            </a:pPr>
            <a:r>
              <a:rPr lang="en-US"/>
              <a:t>Bios and Metron meaning measurement of life.</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7" name="Shape 307"/>
        <p:cNvGrpSpPr/>
        <p:nvPr/>
      </p:nvGrpSpPr>
      <p:grpSpPr>
        <a:xfrm>
          <a:off x="0" y="0"/>
          <a:ext cx="0" cy="0"/>
          <a:chOff x="0" y="0"/>
          <a:chExt cx="0" cy="0"/>
        </a:xfrm>
      </p:grpSpPr>
      <p:sp>
        <p:nvSpPr>
          <p:cNvPr id="308" name="Google Shape;308;g5697304dc2_1_63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5697304dc2_1_6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 Universality: All people possess the feature.</a:t>
            </a:r>
            <a:endParaRPr/>
          </a:p>
          <a:p>
            <a:pPr indent="0" lvl="0" marL="0" rtl="0" algn="l">
              <a:spcBef>
                <a:spcPts val="0"/>
              </a:spcBef>
              <a:spcAft>
                <a:spcPts val="0"/>
              </a:spcAft>
              <a:buNone/>
            </a:pPr>
            <a:r>
              <a:rPr lang="en-US"/>
              <a:t> • Uniqueness: The feature is different for people so the system can distinguish between them.</a:t>
            </a:r>
            <a:endParaRPr/>
          </a:p>
          <a:p>
            <a:pPr indent="0" lvl="0" marL="0" rtl="0" algn="l">
              <a:spcBef>
                <a:spcPts val="0"/>
              </a:spcBef>
              <a:spcAft>
                <a:spcPts val="0"/>
              </a:spcAft>
              <a:buNone/>
            </a:pPr>
            <a:r>
              <a:rPr lang="en-US"/>
              <a:t> • Permanence: The feature only varies slightly over time. </a:t>
            </a:r>
            <a:endParaRPr/>
          </a:p>
          <a:p>
            <a:pPr indent="0" lvl="0" marL="0" rtl="0" algn="l">
              <a:spcBef>
                <a:spcPts val="0"/>
              </a:spcBef>
              <a:spcAft>
                <a:spcPts val="0"/>
              </a:spcAft>
              <a:buNone/>
            </a:pPr>
            <a:r>
              <a:rPr lang="en-US"/>
              <a:t>• Measurability: The system can acquire and process the feature in an efficient way. </a:t>
            </a:r>
            <a:endParaRPr/>
          </a:p>
          <a:p>
            <a:pPr indent="0" lvl="0" marL="0" rtl="0" algn="l">
              <a:spcBef>
                <a:spcPts val="0"/>
              </a:spcBef>
              <a:spcAft>
                <a:spcPts val="0"/>
              </a:spcAft>
              <a:buNone/>
            </a:pPr>
            <a:r>
              <a:rPr lang="en-US"/>
              <a:t>• Safe against circumvention: The system can distinguish between the real feature and a dummy</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3" name="Shape 333"/>
        <p:cNvGrpSpPr/>
        <p:nvPr/>
      </p:nvGrpSpPr>
      <p:grpSpPr>
        <a:xfrm>
          <a:off x="0" y="0"/>
          <a:ext cx="0" cy="0"/>
          <a:chOff x="0" y="0"/>
          <a:chExt cx="0" cy="0"/>
        </a:xfrm>
      </p:grpSpPr>
      <p:sp>
        <p:nvSpPr>
          <p:cNvPr id="334" name="Google Shape;334;g5697304dc2_1_2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5697304dc2_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u="sng">
                <a:solidFill>
                  <a:schemeClr val="hlink"/>
                </a:solidFill>
                <a:hlinkClick r:id="rId2"/>
              </a:rPr>
              <a:t>https://us.norton.com/internetsecurity-iot-biometrics-how-do-they-work-are-they-safe.html</a:t>
            </a:r>
            <a:endParaRPr/>
          </a:p>
          <a:p>
            <a:pPr indent="0" lvl="0" marL="0" rtl="0" algn="l">
              <a:spcBef>
                <a:spcPts val="0"/>
              </a:spcBef>
              <a:spcAft>
                <a:spcPts val="0"/>
              </a:spcAft>
              <a:buNone/>
            </a:pPr>
            <a:r>
              <a:rPr lang="en-US" u="sng">
                <a:solidFill>
                  <a:schemeClr val="hlink"/>
                </a:solidFill>
                <a:hlinkClick r:id="rId3"/>
              </a:rPr>
              <a:t>https://www.usenix.org/system/files/conference/woot18/woot18-paper-fietkau.pdf</a:t>
            </a:r>
            <a:endParaRPr/>
          </a:p>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4" name="Shape 364"/>
        <p:cNvGrpSpPr/>
        <p:nvPr/>
      </p:nvGrpSpPr>
      <p:grpSpPr>
        <a:xfrm>
          <a:off x="0" y="0"/>
          <a:ext cx="0" cy="0"/>
          <a:chOff x="0" y="0"/>
          <a:chExt cx="0" cy="0"/>
        </a:xfrm>
      </p:grpSpPr>
      <p:sp>
        <p:nvSpPr>
          <p:cNvPr id="365" name="Google Shape;365;g5697304dc2_1_63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5697304dc2_1_6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 Enrollment : </a:t>
            </a:r>
            <a:r>
              <a:rPr lang="en-US">
                <a:solidFill>
                  <a:srgbClr val="222222"/>
                </a:solidFill>
                <a:highlight>
                  <a:srgbClr val="FFFFFF"/>
                </a:highlight>
              </a:rPr>
              <a:t>During enrollment, each person's fingerprints/Face’s are scanned, analyzed, and then stored in a coded form on a secure database. </a:t>
            </a:r>
            <a:endParaRPr>
              <a:solidFill>
                <a:srgbClr val="222222"/>
              </a:solidFill>
              <a:highlight>
                <a:srgbClr val="FFFFFF"/>
              </a:highlight>
            </a:endParaRPr>
          </a:p>
          <a:p>
            <a:pPr indent="0" lvl="0" marL="0" rtl="0" algn="l">
              <a:spcBef>
                <a:spcPts val="0"/>
              </a:spcBef>
              <a:spcAft>
                <a:spcPts val="0"/>
              </a:spcAft>
              <a:buNone/>
            </a:pPr>
            <a:r>
              <a:rPr lang="en-US">
                <a:solidFill>
                  <a:srgbClr val="222222"/>
                </a:solidFill>
                <a:highlight>
                  <a:srgbClr val="FFFFFF"/>
                </a:highlight>
              </a:rPr>
              <a:t>Verification: The scanner takes their biometric, checks it against all the templates in the database stored during enrollment, and decides whether the person is entitled to gain access or not. Sophisticated biometric systems can verify and match up to 40,000 prints per second!</a:t>
            </a:r>
            <a:endParaRPr>
              <a:solidFill>
                <a:srgbClr val="222222"/>
              </a:solidFill>
              <a:highlight>
                <a:srgbClr val="FFFFFF"/>
              </a:highlight>
            </a:endParaRPr>
          </a:p>
          <a:p>
            <a:pPr indent="0" lvl="0" marL="0" rtl="0" algn="l">
              <a:spcBef>
                <a:spcPts val="0"/>
              </a:spcBef>
              <a:spcAft>
                <a:spcPts val="0"/>
              </a:spcAft>
              <a:buNone/>
            </a:pPr>
            <a:r>
              <a:rPr lang="en-US" u="sng">
                <a:solidFill>
                  <a:schemeClr val="hlink"/>
                </a:solidFill>
                <a:hlinkClick r:id="rId2"/>
              </a:rPr>
              <a:t>://www.androidauthority.com/how-fingerprint-scanners-work-670934/</a:t>
            </a:r>
            <a:endParaRPr/>
          </a:p>
          <a:p>
            <a:pPr indent="0" lvl="0" marL="0" rtl="0" algn="l">
              <a:spcBef>
                <a:spcPts val="0"/>
              </a:spcBef>
              <a:spcAft>
                <a:spcPts val="0"/>
              </a:spcAft>
              <a:buNone/>
            </a:pPr>
            <a:r>
              <a:rPr lang="en-US" u="sng">
                <a:solidFill>
                  <a:schemeClr val="hlink"/>
                </a:solidFill>
                <a:hlinkClick r:id="rId3"/>
              </a:rPr>
              <a:t>https://www.explainthatstuff.com/fingerprintscanners.html</a:t>
            </a:r>
            <a:endParaRPr/>
          </a:p>
          <a:p>
            <a:pPr indent="0" lvl="0" marL="0" rtl="0" algn="l">
              <a:spcBef>
                <a:spcPts val="0"/>
              </a:spcBef>
              <a:spcAft>
                <a:spcPts val="0"/>
              </a:spcAft>
              <a:buNone/>
            </a:pPr>
            <a:r>
              <a:rPr lang="en-US" u="sng">
                <a:solidFill>
                  <a:schemeClr val="hlink"/>
                </a:solidFill>
                <a:hlinkClick r:id="rId4"/>
              </a:rPr>
              <a:t>https://semiengineering.com/fingerprint-senor-technology-and-security-requirements/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1" name="Shape 371"/>
        <p:cNvGrpSpPr/>
        <p:nvPr/>
      </p:nvGrpSpPr>
      <p:grpSpPr>
        <a:xfrm>
          <a:off x="0" y="0"/>
          <a:ext cx="0" cy="0"/>
          <a:chOff x="0" y="0"/>
          <a:chExt cx="0" cy="0"/>
        </a:xfrm>
      </p:grpSpPr>
      <p:sp>
        <p:nvSpPr>
          <p:cNvPr id="372" name="Google Shape;372;g5697304dc2_1_1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5697304dc2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u="sng">
                <a:solidFill>
                  <a:schemeClr val="hlink"/>
                </a:solidFill>
                <a:hlinkClick r:id="rId2"/>
              </a:rPr>
              <a:t>https://www.usenix.org/system/files/conference/woot18/woot18-paper-fietkau.pdf</a:t>
            </a:r>
            <a:endParaRPr/>
          </a:p>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8" name="Shape 378"/>
        <p:cNvGrpSpPr/>
        <p:nvPr/>
      </p:nvGrpSpPr>
      <p:grpSpPr>
        <a:xfrm>
          <a:off x="0" y="0"/>
          <a:ext cx="0" cy="0"/>
          <a:chOff x="0" y="0"/>
          <a:chExt cx="0" cy="0"/>
        </a:xfrm>
      </p:grpSpPr>
      <p:sp>
        <p:nvSpPr>
          <p:cNvPr id="379" name="Google Shape;379;g5697304dc2_5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80" name="Google Shape;380;g5697304dc2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u="sng">
                <a:solidFill>
                  <a:schemeClr val="hlink"/>
                </a:solidFill>
                <a:hlinkClick r:id="rId2"/>
              </a:rPr>
              <a:t>https://www.explainthatstuff.com/fingerprintscanners.html</a:t>
            </a:r>
            <a:endParaRPr/>
          </a:p>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5" name="Shape 385"/>
        <p:cNvGrpSpPr/>
        <p:nvPr/>
      </p:nvGrpSpPr>
      <p:grpSpPr>
        <a:xfrm>
          <a:off x="0" y="0"/>
          <a:ext cx="0" cy="0"/>
          <a:chOff x="0" y="0"/>
          <a:chExt cx="0" cy="0"/>
        </a:xfrm>
      </p:grpSpPr>
      <p:sp>
        <p:nvSpPr>
          <p:cNvPr id="386" name="Google Shape;386;g5697304dc2_6_1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5697304dc2_6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2" name="Shape 392"/>
        <p:cNvGrpSpPr/>
        <p:nvPr/>
      </p:nvGrpSpPr>
      <p:grpSpPr>
        <a:xfrm>
          <a:off x="0" y="0"/>
          <a:ext cx="0" cy="0"/>
          <a:chOff x="0" y="0"/>
          <a:chExt cx="0" cy="0"/>
        </a:xfrm>
      </p:grpSpPr>
      <p:sp>
        <p:nvSpPr>
          <p:cNvPr id="393" name="Google Shape;393;g5697304dc2_6_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94" name="Google Shape;394;g5697304dc2_6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5" name="Shape 115"/>
        <p:cNvGrpSpPr/>
        <p:nvPr/>
      </p:nvGrpSpPr>
      <p:grpSpPr>
        <a:xfrm>
          <a:off x="0" y="0"/>
          <a:ext cx="0" cy="0"/>
          <a:chOff x="0" y="0"/>
          <a:chExt cx="0" cy="0"/>
        </a:xfrm>
      </p:grpSpPr>
      <p:sp>
        <p:nvSpPr>
          <p:cNvPr id="116" name="Google Shape;116;g55f803ff57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there are many use case of blockchain technologies, for example, digital currency:Bitcoin, smart contract and Hyperledger and  so on.</a:t>
            </a:r>
            <a:endParaRPr/>
          </a:p>
          <a:p>
            <a:pPr indent="0" lvl="0" marL="0" rtl="0" algn="l">
              <a:spcBef>
                <a:spcPts val="0"/>
              </a:spcBef>
              <a:spcAft>
                <a:spcPts val="0"/>
              </a:spcAft>
              <a:buNone/>
            </a:pPr>
            <a:r>
              <a:t/>
            </a:r>
            <a:endParaRPr/>
          </a:p>
        </p:txBody>
      </p:sp>
      <p:sp>
        <p:nvSpPr>
          <p:cNvPr id="117" name="Google Shape;117;g55f803ff57_0_3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9" name="Shape 399"/>
        <p:cNvGrpSpPr/>
        <p:nvPr/>
      </p:nvGrpSpPr>
      <p:grpSpPr>
        <a:xfrm>
          <a:off x="0" y="0"/>
          <a:ext cx="0" cy="0"/>
          <a:chOff x="0" y="0"/>
          <a:chExt cx="0" cy="0"/>
        </a:xfrm>
      </p:grpSpPr>
      <p:sp>
        <p:nvSpPr>
          <p:cNvPr id="400" name="Google Shape;400;g5697304dc2_5_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5697304dc2_5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i="1" lang="en-US" sz="1000">
                <a:solidFill>
                  <a:srgbClr val="313133"/>
                </a:solidFill>
                <a:latin typeface="Roboto"/>
                <a:ea typeface="Roboto"/>
                <a:cs typeface="Roboto"/>
                <a:sym typeface="Roboto"/>
              </a:rPr>
              <a:t>Can’t Fake It </a:t>
            </a:r>
            <a:r>
              <a:rPr lang="en-US" sz="1000">
                <a:solidFill>
                  <a:srgbClr val="313133"/>
                </a:solidFill>
                <a:latin typeface="Roboto"/>
                <a:ea typeface="Roboto"/>
                <a:cs typeface="Roboto"/>
                <a:sym typeface="Roboto"/>
              </a:rPr>
              <a:t>Employee identification cards, time cards, or employee numbers can all be copied or faked. However, when it comes to biometrics, faking it is much more difficult. Biometric input is unique for each individual—each person has a unique fingerprint, retina, and face. This information would be difficult to forge without the person’s body part.</a:t>
            </a:r>
            <a:r>
              <a:rPr b="1" lang="en-US" sz="1000" u="sng">
                <a:solidFill>
                  <a:srgbClr val="FFFFFF"/>
                </a:solidFill>
                <a:latin typeface="Roboto"/>
                <a:ea typeface="Roboto"/>
                <a:cs typeface="Roboto"/>
                <a:sym typeface="Roboto"/>
                <a:hlinkClick r:id="rId2"/>
              </a:rPr>
              <a:t>ing Option</a:t>
            </a:r>
            <a:endParaRPr i="1" sz="1000">
              <a:solidFill>
                <a:srgbClr val="313133"/>
              </a:solidFill>
              <a:highlight>
                <a:srgbClr val="FFFFFF"/>
              </a:highlight>
              <a:latin typeface="Roboto"/>
              <a:ea typeface="Roboto"/>
              <a:cs typeface="Roboto"/>
              <a:sym typeface="Roboto"/>
            </a:endParaRPr>
          </a:p>
          <a:p>
            <a:pPr indent="0" lvl="0" marL="0" rtl="0" algn="l">
              <a:lnSpc>
                <a:spcPct val="115000"/>
              </a:lnSpc>
              <a:spcBef>
                <a:spcPts val="1500"/>
              </a:spcBef>
              <a:spcAft>
                <a:spcPts val="0"/>
              </a:spcAft>
              <a:buClr>
                <a:schemeClr val="dk1"/>
              </a:buClr>
              <a:buSzPts val="1100"/>
              <a:buFont typeface="Arial"/>
              <a:buNone/>
            </a:pPr>
            <a:r>
              <a:rPr b="1" i="1" lang="en-US" sz="1000">
                <a:solidFill>
                  <a:srgbClr val="313133"/>
                </a:solidFill>
                <a:highlight>
                  <a:srgbClr val="FFFFFF"/>
                </a:highlight>
                <a:latin typeface="Roboto"/>
                <a:ea typeface="Roboto"/>
                <a:cs typeface="Roboto"/>
                <a:sym typeface="Roboto"/>
              </a:rPr>
              <a:t>Convenience Is Key</a:t>
            </a:r>
            <a:r>
              <a:rPr b="1" lang="en-US" sz="1000">
                <a:solidFill>
                  <a:srgbClr val="313133"/>
                </a:solidFill>
                <a:highlight>
                  <a:srgbClr val="FFFFFF"/>
                </a:highlight>
                <a:latin typeface="Roboto"/>
                <a:ea typeface="Roboto"/>
                <a:cs typeface="Roboto"/>
                <a:sym typeface="Roboto"/>
              </a:rPr>
              <a:t>  </a:t>
            </a:r>
            <a:r>
              <a:rPr lang="en-US" sz="1000">
                <a:solidFill>
                  <a:srgbClr val="313133"/>
                </a:solidFill>
                <a:highlight>
                  <a:srgbClr val="FFFFFF"/>
                </a:highlight>
                <a:latin typeface="Roboto"/>
                <a:ea typeface="Roboto"/>
                <a:cs typeface="Roboto"/>
                <a:sym typeface="Roboto"/>
              </a:rPr>
              <a:t>Biometrics offers a level of convenience over traditional security methods. For example, when following best practices—using symbols, numbers, changing every 3 months—passwords are not very convenient. To protect your information, you need a complex password, which can be difficult to remember. Also, using the same password for multiple sites isn’t secure, so you must keep track of numerous complex passwords. Using biometric technology allows you—and only you—to access your data easily and conveniently.</a:t>
            </a:r>
            <a:endParaRPr sz="1000">
              <a:solidFill>
                <a:srgbClr val="313133"/>
              </a:solidFill>
              <a:highlight>
                <a:srgbClr val="FFFFFF"/>
              </a:highlight>
              <a:latin typeface="Roboto"/>
              <a:ea typeface="Roboto"/>
              <a:cs typeface="Roboto"/>
              <a:sym typeface="Roboto"/>
            </a:endParaRPr>
          </a:p>
          <a:p>
            <a:pPr indent="0" lvl="0" marL="0" rtl="0" algn="l">
              <a:lnSpc>
                <a:spcPct val="115000"/>
              </a:lnSpc>
              <a:spcBef>
                <a:spcPts val="1500"/>
              </a:spcBef>
              <a:spcAft>
                <a:spcPts val="0"/>
              </a:spcAft>
              <a:buNone/>
            </a:pPr>
            <a:r>
              <a:rPr b="1" i="1" lang="en-US" sz="1000">
                <a:solidFill>
                  <a:srgbClr val="313133"/>
                </a:solidFill>
                <a:latin typeface="Roboto"/>
                <a:ea typeface="Roboto"/>
                <a:cs typeface="Roboto"/>
                <a:sym typeface="Roboto"/>
              </a:rPr>
              <a:t>Two-Factor Authentication </a:t>
            </a:r>
            <a:r>
              <a:rPr lang="en-US" sz="1000">
                <a:solidFill>
                  <a:srgbClr val="313133"/>
                </a:solidFill>
                <a:latin typeface="Roboto"/>
                <a:ea typeface="Roboto"/>
                <a:cs typeface="Roboto"/>
                <a:sym typeface="Roboto"/>
              </a:rPr>
              <a:t>Another pro for biometric technology is its use in two-factor authentication (2FA). As a result of increasing security risks, many companies are implementing regulations that require all staff to use 2FA to log in and access all vital or sensitive information. A secure password is commonly step one, and the use of a biometric security feature is an effective step two. This second layer of security creates an additional barrier or protection and decreases the odds of hackers infiltrating the server or system.</a:t>
            </a:r>
            <a:endParaRPr sz="1000">
              <a:solidFill>
                <a:srgbClr val="313133"/>
              </a:solidFill>
              <a:latin typeface="Roboto"/>
              <a:ea typeface="Roboto"/>
              <a:cs typeface="Roboto"/>
              <a:sym typeface="Roboto"/>
            </a:endParaRPr>
          </a:p>
          <a:p>
            <a:pPr indent="0" lvl="0" marL="0" rtl="0" algn="l">
              <a:lnSpc>
                <a:spcPct val="100000"/>
              </a:lnSpc>
              <a:spcBef>
                <a:spcPts val="1500"/>
              </a:spcBef>
              <a:spcAft>
                <a:spcPts val="0"/>
              </a:spcAft>
              <a:buNone/>
            </a:pPr>
            <a:r>
              <a:rPr b="1" lang="en-US" sz="1000" u="sng">
                <a:solidFill>
                  <a:srgbClr val="313133"/>
                </a:solidFill>
                <a:latin typeface="Roboto"/>
                <a:ea typeface="Roboto"/>
                <a:cs typeface="Roboto"/>
                <a:sym typeface="Roboto"/>
              </a:rPr>
              <a:t>CONS:</a:t>
            </a:r>
            <a:endParaRPr b="1" sz="1000" u="sng">
              <a:solidFill>
                <a:srgbClr val="313133"/>
              </a:solidFill>
              <a:latin typeface="Roboto"/>
              <a:ea typeface="Roboto"/>
              <a:cs typeface="Roboto"/>
              <a:sym typeface="Roboto"/>
            </a:endParaRPr>
          </a:p>
          <a:p>
            <a:pPr indent="0" lvl="0" marL="0" rtl="0" algn="l">
              <a:lnSpc>
                <a:spcPct val="100000"/>
              </a:lnSpc>
              <a:spcBef>
                <a:spcPts val="1500"/>
              </a:spcBef>
              <a:spcAft>
                <a:spcPts val="0"/>
              </a:spcAft>
              <a:buNone/>
            </a:pPr>
            <a:r>
              <a:rPr b="1" i="1" lang="en-US" sz="1000">
                <a:solidFill>
                  <a:srgbClr val="313133"/>
                </a:solidFill>
                <a:latin typeface="Roboto"/>
                <a:ea typeface="Roboto"/>
                <a:cs typeface="Roboto"/>
                <a:sym typeface="Roboto"/>
              </a:rPr>
              <a:t>Privacy at Risk?</a:t>
            </a:r>
            <a:endParaRPr b="1" i="1" sz="1000">
              <a:solidFill>
                <a:srgbClr val="313133"/>
              </a:solidFill>
              <a:latin typeface="Roboto"/>
              <a:ea typeface="Roboto"/>
              <a:cs typeface="Roboto"/>
              <a:sym typeface="Roboto"/>
            </a:endParaRPr>
          </a:p>
          <a:p>
            <a:pPr indent="0" lvl="0" marL="0" rtl="0" algn="l">
              <a:lnSpc>
                <a:spcPct val="115000"/>
              </a:lnSpc>
              <a:spcBef>
                <a:spcPts val="1500"/>
              </a:spcBef>
              <a:spcAft>
                <a:spcPts val="0"/>
              </a:spcAft>
              <a:buNone/>
            </a:pPr>
            <a:r>
              <a:rPr lang="en-US" sz="1000">
                <a:solidFill>
                  <a:srgbClr val="313133"/>
                </a:solidFill>
                <a:latin typeface="Roboto"/>
                <a:ea typeface="Roboto"/>
                <a:cs typeface="Roboto"/>
                <a:sym typeface="Roboto"/>
              </a:rPr>
              <a:t>Some users feel that biometric technology puts their privacy at risk. With biometric data stored on a security system or scanner, there is a risk of serious consequences should the servers storing the information fall to hackers. These types of breaches are not unheard of and have happened in the past. And, unlike passwords that can be changed, fingerprints and other biometric data are unique and once hacked or stolen, are at a high risk to be used again.</a:t>
            </a:r>
            <a:endParaRPr sz="1000">
              <a:solidFill>
                <a:srgbClr val="313133"/>
              </a:solidFill>
              <a:latin typeface="Roboto"/>
              <a:ea typeface="Roboto"/>
              <a:cs typeface="Roboto"/>
              <a:sym typeface="Roboto"/>
            </a:endParaRPr>
          </a:p>
          <a:p>
            <a:pPr indent="0" lvl="0" marL="0" rtl="0" algn="l">
              <a:lnSpc>
                <a:spcPct val="115000"/>
              </a:lnSpc>
              <a:spcBef>
                <a:spcPts val="1500"/>
              </a:spcBef>
              <a:spcAft>
                <a:spcPts val="0"/>
              </a:spcAft>
              <a:buNone/>
            </a:pPr>
            <a:r>
              <a:rPr b="1" i="1" lang="en-US" sz="1000">
                <a:solidFill>
                  <a:srgbClr val="313133"/>
                </a:solidFill>
                <a:latin typeface="Roboto"/>
                <a:ea typeface="Roboto"/>
                <a:cs typeface="Roboto"/>
                <a:sym typeface="Roboto"/>
              </a:rPr>
              <a:t>Feels Invasive</a:t>
            </a:r>
            <a:endParaRPr b="1" i="1" sz="1000">
              <a:solidFill>
                <a:srgbClr val="313133"/>
              </a:solidFill>
              <a:latin typeface="Roboto"/>
              <a:ea typeface="Roboto"/>
              <a:cs typeface="Roboto"/>
              <a:sym typeface="Roboto"/>
            </a:endParaRPr>
          </a:p>
          <a:p>
            <a:pPr indent="0" lvl="0" marL="0" rtl="0" algn="l">
              <a:lnSpc>
                <a:spcPct val="115000"/>
              </a:lnSpc>
              <a:spcBef>
                <a:spcPts val="1500"/>
              </a:spcBef>
              <a:spcAft>
                <a:spcPts val="0"/>
              </a:spcAft>
              <a:buNone/>
            </a:pPr>
            <a:r>
              <a:rPr lang="en-US" sz="1000">
                <a:solidFill>
                  <a:srgbClr val="313133"/>
                </a:solidFill>
                <a:latin typeface="Roboto"/>
                <a:ea typeface="Roboto"/>
                <a:cs typeface="Roboto"/>
                <a:sym typeface="Roboto"/>
              </a:rPr>
              <a:t>User acceptance is another con against the use of biometrics for security. Employees or individuals who are uncomfortable with the idea of using biometrics often see the practice as invasive. Some are uneasy or are not comfortable with using their personal features as part of the company’s security network or having their biometric information stored. Security that is invasive can be considered an intrusion on personal rights. As an alternative, companies may need to consider a secondary means of security for these employees.</a:t>
            </a:r>
            <a:endParaRPr sz="1000">
              <a:solidFill>
                <a:srgbClr val="313133"/>
              </a:solidFill>
              <a:latin typeface="Roboto"/>
              <a:ea typeface="Roboto"/>
              <a:cs typeface="Roboto"/>
              <a:sym typeface="Roboto"/>
            </a:endParaRPr>
          </a:p>
          <a:p>
            <a:pPr indent="0" lvl="0" marL="0" rtl="0" algn="l">
              <a:lnSpc>
                <a:spcPct val="115000"/>
              </a:lnSpc>
              <a:spcBef>
                <a:spcPts val="1500"/>
              </a:spcBef>
              <a:spcAft>
                <a:spcPts val="0"/>
              </a:spcAft>
              <a:buNone/>
            </a:pPr>
            <a:r>
              <a:rPr b="1" i="1" lang="en-US" sz="1000">
                <a:solidFill>
                  <a:srgbClr val="313133"/>
                </a:solidFill>
                <a:highlight>
                  <a:srgbClr val="FFFFFF"/>
                </a:highlight>
                <a:latin typeface="Roboto"/>
                <a:ea typeface="Roboto"/>
                <a:cs typeface="Roboto"/>
                <a:sym typeface="Roboto"/>
              </a:rPr>
              <a:t>Injury and Illness</a:t>
            </a:r>
            <a:endParaRPr b="1" i="1" sz="1000">
              <a:solidFill>
                <a:srgbClr val="313133"/>
              </a:solidFill>
              <a:highlight>
                <a:srgbClr val="FFFFFF"/>
              </a:highlight>
              <a:latin typeface="Roboto"/>
              <a:ea typeface="Roboto"/>
              <a:cs typeface="Roboto"/>
              <a:sym typeface="Roboto"/>
            </a:endParaRPr>
          </a:p>
          <a:p>
            <a:pPr indent="0" lvl="0" marL="0" rtl="0" algn="l">
              <a:lnSpc>
                <a:spcPct val="115000"/>
              </a:lnSpc>
              <a:spcBef>
                <a:spcPts val="1500"/>
              </a:spcBef>
              <a:spcAft>
                <a:spcPts val="0"/>
              </a:spcAft>
              <a:buNone/>
            </a:pPr>
            <a:r>
              <a:rPr lang="en-US" sz="1000">
                <a:solidFill>
                  <a:srgbClr val="313133"/>
                </a:solidFill>
                <a:highlight>
                  <a:srgbClr val="FFFFFF"/>
                </a:highlight>
                <a:latin typeface="Roboto"/>
                <a:ea typeface="Roboto"/>
                <a:cs typeface="Roboto"/>
                <a:sym typeface="Roboto"/>
              </a:rPr>
              <a:t>Another con to the use of biometrics for security is that they rely so strictly on the uniqueness of the biometric property. What happens in the case of illness and injury? Do these affect the ability of a person to access their information when protected by biometric security? For example, have you ever lost your voice from a bad cold or tonsillitis? Have you ever had a bad case of pink eye? What about slicing your finger on a sharp knife? Does this injury change the surface of your skin enough that your fingerprint is unreadable? Biometrics relies on the unique, precise identifying markers of these body parts. What happens if they’re unreadable?</a:t>
            </a:r>
            <a:endParaRPr sz="1000">
              <a:solidFill>
                <a:srgbClr val="313133"/>
              </a:solidFill>
              <a:latin typeface="Roboto"/>
              <a:ea typeface="Roboto"/>
              <a:cs typeface="Roboto"/>
              <a:sym typeface="Roboto"/>
            </a:endParaRPr>
          </a:p>
          <a:p>
            <a:pPr indent="0" lvl="0" marL="0" rtl="0" algn="l">
              <a:lnSpc>
                <a:spcPct val="115000"/>
              </a:lnSpc>
              <a:spcBef>
                <a:spcPts val="1500"/>
              </a:spcBef>
              <a:spcAft>
                <a:spcPts val="0"/>
              </a:spcAft>
              <a:buNone/>
            </a:pPr>
            <a:r>
              <a:rPr lang="en-US" u="sng">
                <a:solidFill>
                  <a:schemeClr val="hlink"/>
                </a:solidFill>
                <a:hlinkClick r:id="rId3"/>
              </a:rPr>
              <a:t>https://it.toolbox.com/blogs/carmashoemaker/pros-and-cons-of-biometrics-for-security-053118</a:t>
            </a:r>
            <a:endParaRPr sz="1350">
              <a:solidFill>
                <a:srgbClr val="313133"/>
              </a:solidFill>
              <a:latin typeface="Roboto"/>
              <a:ea typeface="Roboto"/>
              <a:cs typeface="Roboto"/>
              <a:sym typeface="Roboto"/>
            </a:endParaRPr>
          </a:p>
          <a:p>
            <a:pPr indent="0" lvl="0" marL="0" rtl="0" algn="l">
              <a:lnSpc>
                <a:spcPct val="115000"/>
              </a:lnSpc>
              <a:spcBef>
                <a:spcPts val="1500"/>
              </a:spcBef>
              <a:spcAft>
                <a:spcPts val="0"/>
              </a:spcAft>
              <a:buClr>
                <a:schemeClr val="dk1"/>
              </a:buClr>
              <a:buSzPts val="1100"/>
              <a:buFont typeface="Arial"/>
              <a:buNone/>
            </a:pPr>
            <a:r>
              <a:t/>
            </a:r>
            <a:endParaRPr sz="1350">
              <a:solidFill>
                <a:srgbClr val="313133"/>
              </a:solidFill>
              <a:latin typeface="Roboto"/>
              <a:ea typeface="Roboto"/>
              <a:cs typeface="Roboto"/>
              <a:sym typeface="Roboto"/>
            </a:endParaRPr>
          </a:p>
          <a:p>
            <a:pPr indent="0" lvl="0" marL="0" rtl="0" algn="l">
              <a:spcBef>
                <a:spcPts val="150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6" name="Shape 406"/>
        <p:cNvGrpSpPr/>
        <p:nvPr/>
      </p:nvGrpSpPr>
      <p:grpSpPr>
        <a:xfrm>
          <a:off x="0" y="0"/>
          <a:ext cx="0" cy="0"/>
          <a:chOff x="0" y="0"/>
          <a:chExt cx="0" cy="0"/>
        </a:xfrm>
      </p:grpSpPr>
      <p:sp>
        <p:nvSpPr>
          <p:cNvPr id="407" name="Google Shape;407;g5697304dc2_3_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08" name="Google Shape;408;g5697304dc2_3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2" name="Shape 412"/>
        <p:cNvGrpSpPr/>
        <p:nvPr/>
      </p:nvGrpSpPr>
      <p:grpSpPr>
        <a:xfrm>
          <a:off x="0" y="0"/>
          <a:ext cx="0" cy="0"/>
          <a:chOff x="0" y="0"/>
          <a:chExt cx="0" cy="0"/>
        </a:xfrm>
      </p:grpSpPr>
      <p:sp>
        <p:nvSpPr>
          <p:cNvPr id="413" name="Google Shape;413;g5697304dc2_3_1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14" name="Google Shape;414;g5697304dc2_3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solidFill>
                  <a:schemeClr val="dk1"/>
                </a:solidFill>
                <a:latin typeface="Calibri"/>
                <a:ea typeface="Calibri"/>
                <a:cs typeface="Calibri"/>
                <a:sym typeface="Calibri"/>
              </a:rPr>
              <a:t>The goal of computer vision is to understand the content of digital images. Typically, this involves developing methods that attempt to reproduce the capability of human vision.</a:t>
            </a:r>
            <a:endParaRPr>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US">
                <a:solidFill>
                  <a:schemeClr val="dk1"/>
                </a:solidFill>
                <a:latin typeface="Calibri"/>
                <a:ea typeface="Calibri"/>
                <a:cs typeface="Calibri"/>
                <a:sym typeface="Calibri"/>
              </a:rPr>
              <a:t> The difference between image processing and computer vision is that</a:t>
            </a:r>
            <a:endParaRPr>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US" sz="1150" u="sng">
                <a:solidFill>
                  <a:schemeClr val="hlink"/>
                </a:solidFill>
                <a:highlight>
                  <a:srgbClr val="FFFFFF"/>
                </a:highlight>
                <a:hlinkClick r:id="rId2"/>
              </a:rPr>
              <a:t>Image processing</a:t>
            </a:r>
            <a:r>
              <a:rPr lang="en-US">
                <a:solidFill>
                  <a:schemeClr val="dk1"/>
                </a:solidFill>
                <a:latin typeface="Calibri"/>
                <a:ea typeface="Calibri"/>
                <a:cs typeface="Calibri"/>
                <a:sym typeface="Calibri"/>
              </a:rPr>
              <a:t> is the process of creating a new image from an existing image, typically simplifying or enhancing the content in some way.</a:t>
            </a:r>
            <a:endParaRPr>
              <a:solidFill>
                <a:schemeClr val="dk1"/>
              </a:solidFill>
              <a:latin typeface="Calibri"/>
              <a:ea typeface="Calibri"/>
              <a:cs typeface="Calibri"/>
              <a:sym typeface="Calibri"/>
            </a:endParaRPr>
          </a:p>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8" name="Shape 418"/>
        <p:cNvGrpSpPr/>
        <p:nvPr/>
      </p:nvGrpSpPr>
      <p:grpSpPr>
        <a:xfrm>
          <a:off x="0" y="0"/>
          <a:ext cx="0" cy="0"/>
          <a:chOff x="0" y="0"/>
          <a:chExt cx="0" cy="0"/>
        </a:xfrm>
      </p:grpSpPr>
      <p:sp>
        <p:nvSpPr>
          <p:cNvPr id="419" name="Google Shape;419;g5697304dc2_3_2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20" name="Google Shape;420;g5697304dc2_3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5" name="Shape 425"/>
        <p:cNvGrpSpPr/>
        <p:nvPr/>
      </p:nvGrpSpPr>
      <p:grpSpPr>
        <a:xfrm>
          <a:off x="0" y="0"/>
          <a:ext cx="0" cy="0"/>
          <a:chOff x="0" y="0"/>
          <a:chExt cx="0" cy="0"/>
        </a:xfrm>
      </p:grpSpPr>
      <p:sp>
        <p:nvSpPr>
          <p:cNvPr id="426" name="Google Shape;426;g5697304dc2_3_3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27" name="Google Shape;427;g5697304dc2_3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A 2D image produces a 3D effect, Field of view can play tricks on our eyes.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2" name="Shape 432"/>
        <p:cNvGrpSpPr/>
        <p:nvPr/>
      </p:nvGrpSpPr>
      <p:grpSpPr>
        <a:xfrm>
          <a:off x="0" y="0"/>
          <a:ext cx="0" cy="0"/>
          <a:chOff x="0" y="0"/>
          <a:chExt cx="0" cy="0"/>
        </a:xfrm>
      </p:grpSpPr>
      <p:sp>
        <p:nvSpPr>
          <p:cNvPr id="433" name="Google Shape;433;g5697304dc2_3_3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34" name="Google Shape;434;g5697304dc2_3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3" name="Shape 443"/>
        <p:cNvGrpSpPr/>
        <p:nvPr/>
      </p:nvGrpSpPr>
      <p:grpSpPr>
        <a:xfrm>
          <a:off x="0" y="0"/>
          <a:ext cx="0" cy="0"/>
          <a:chOff x="0" y="0"/>
          <a:chExt cx="0" cy="0"/>
        </a:xfrm>
      </p:grpSpPr>
      <p:sp>
        <p:nvSpPr>
          <p:cNvPr id="444" name="Google Shape;444;g5697304dc2_3_5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45" name="Google Shape;445;g5697304dc2_3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9" name="Shape 449"/>
        <p:cNvGrpSpPr/>
        <p:nvPr/>
      </p:nvGrpSpPr>
      <p:grpSpPr>
        <a:xfrm>
          <a:off x="0" y="0"/>
          <a:ext cx="0" cy="0"/>
          <a:chOff x="0" y="0"/>
          <a:chExt cx="0" cy="0"/>
        </a:xfrm>
      </p:grpSpPr>
      <p:sp>
        <p:nvSpPr>
          <p:cNvPr id="450" name="Google Shape;450;g5697304dc2_3_6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51" name="Google Shape;451;g5697304dc2_3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5" name="Shape 455"/>
        <p:cNvGrpSpPr/>
        <p:nvPr/>
      </p:nvGrpSpPr>
      <p:grpSpPr>
        <a:xfrm>
          <a:off x="0" y="0"/>
          <a:ext cx="0" cy="0"/>
          <a:chOff x="0" y="0"/>
          <a:chExt cx="0" cy="0"/>
        </a:xfrm>
      </p:grpSpPr>
      <p:sp>
        <p:nvSpPr>
          <p:cNvPr id="456" name="Google Shape;456;g5697304dc2_3_6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57" name="Google Shape;457;g5697304dc2_3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solidFill>
                  <a:schemeClr val="dk1"/>
                </a:solidFill>
                <a:latin typeface="Calibri"/>
                <a:ea typeface="Calibri"/>
                <a:cs typeface="Calibri"/>
                <a:sym typeface="Calibri"/>
              </a:rPr>
              <a:t>Recognized as a face in most facial detection algorithms even though it's a landscape picture of trees in a forest.</a:t>
            </a:r>
            <a:endParaRPr>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US">
                <a:solidFill>
                  <a:schemeClr val="dk1"/>
                </a:solidFill>
                <a:latin typeface="Calibri"/>
                <a:ea typeface="Calibri"/>
                <a:cs typeface="Calibri"/>
                <a:sym typeface="Calibri"/>
              </a:rPr>
              <a:t> </a:t>
            </a:r>
            <a:endParaRPr>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US">
                <a:solidFill>
                  <a:schemeClr val="dk1"/>
                </a:solidFill>
                <a:latin typeface="Calibri"/>
                <a:ea typeface="Calibri"/>
                <a:cs typeface="Calibri"/>
                <a:sym typeface="Calibri"/>
              </a:rPr>
              <a:t>Images are 2 dimensional, human existence is 3 dimensional , hence when an image of a 3d space is captured it is translated to 2d and during this conversion, depth is ignored. This leads to strange anomalies of images like this. </a:t>
            </a:r>
            <a:endParaRPr>
              <a:solidFill>
                <a:schemeClr val="dk1"/>
              </a:solidFill>
              <a:latin typeface="Calibri"/>
              <a:ea typeface="Calibri"/>
              <a:cs typeface="Calibri"/>
              <a:sym typeface="Calibri"/>
            </a:endParaRPr>
          </a:p>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1" name="Shape 461"/>
        <p:cNvGrpSpPr/>
        <p:nvPr/>
      </p:nvGrpSpPr>
      <p:grpSpPr>
        <a:xfrm>
          <a:off x="0" y="0"/>
          <a:ext cx="0" cy="0"/>
          <a:chOff x="0" y="0"/>
          <a:chExt cx="0" cy="0"/>
        </a:xfrm>
      </p:grpSpPr>
      <p:sp>
        <p:nvSpPr>
          <p:cNvPr id="462" name="Google Shape;462;g5697304dc2_3_7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63" name="Google Shape;463;g5697304dc2_3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After having established what vision is, and taking into account their respective challenges, we move on to what the applications for Computer vision might be for authentication and security.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 name="Shape 121"/>
        <p:cNvGrpSpPr/>
        <p:nvPr/>
      </p:nvGrpSpPr>
      <p:grpSpPr>
        <a:xfrm>
          <a:off x="0" y="0"/>
          <a:ext cx="0" cy="0"/>
          <a:chOff x="0" y="0"/>
          <a:chExt cx="0" cy="0"/>
        </a:xfrm>
      </p:grpSpPr>
      <p:sp>
        <p:nvSpPr>
          <p:cNvPr id="122" name="Google Shape;122;g55f803ff57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lnSpc>
                <a:spcPct val="90000"/>
              </a:lnSpc>
              <a:spcBef>
                <a:spcPts val="1400"/>
              </a:spcBef>
              <a:spcAft>
                <a:spcPts val="0"/>
              </a:spcAft>
              <a:buClr>
                <a:schemeClr val="dk1"/>
              </a:buClr>
              <a:buSzPts val="1100"/>
              <a:buFont typeface="Arial"/>
              <a:buNone/>
            </a:pPr>
            <a:r>
              <a:rPr lang="en-US" sz="1300">
                <a:solidFill>
                  <a:schemeClr val="dk1"/>
                </a:solidFill>
              </a:rPr>
              <a:t>ex: Bitcorn has proposed a new decentralized and evolutive way to model and acknowledge trust and data validity in a peer network by the mean of the blockchain.</a:t>
            </a:r>
            <a:endParaRPr sz="400"/>
          </a:p>
        </p:txBody>
      </p:sp>
      <p:sp>
        <p:nvSpPr>
          <p:cNvPr id="123" name="Google Shape;123;g55f803ff57_0_10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7" name="Shape 467"/>
        <p:cNvGrpSpPr/>
        <p:nvPr/>
      </p:nvGrpSpPr>
      <p:grpSpPr>
        <a:xfrm>
          <a:off x="0" y="0"/>
          <a:ext cx="0" cy="0"/>
          <a:chOff x="0" y="0"/>
          <a:chExt cx="0" cy="0"/>
        </a:xfrm>
      </p:grpSpPr>
      <p:sp>
        <p:nvSpPr>
          <p:cNvPr id="468" name="Google Shape;468;g5697304dc2_3_8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69" name="Google Shape;469;g5697304dc2_3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The process or action of verifying the identity of a user is authentication </a:t>
            </a:r>
            <a:endParaRPr/>
          </a:p>
          <a:p>
            <a:pPr indent="0" lvl="0" marL="0" rtl="0" algn="l">
              <a:spcBef>
                <a:spcPts val="0"/>
              </a:spcBef>
              <a:spcAft>
                <a:spcPts val="0"/>
              </a:spcAft>
              <a:buNone/>
            </a:pPr>
            <a:r>
              <a:rPr lang="en-US"/>
              <a:t>and how is this done? </a:t>
            </a:r>
            <a:r>
              <a:rPr lang="en-US">
                <a:solidFill>
                  <a:schemeClr val="dk1"/>
                </a:solidFill>
                <a:latin typeface="Calibri"/>
                <a:ea typeface="Calibri"/>
                <a:cs typeface="Calibri"/>
                <a:sym typeface="Calibri"/>
              </a:rPr>
              <a:t>By finding certain aspects of human beings that are unique i.e. cannot be stolen at least not without physical force. </a:t>
            </a:r>
            <a:endParaRPr>
              <a:solidFill>
                <a:schemeClr val="dk1"/>
              </a:solidFill>
              <a:latin typeface="Calibri"/>
              <a:ea typeface="Calibri"/>
              <a:cs typeface="Calibri"/>
              <a:sym typeface="Calibri"/>
            </a:endParaRPr>
          </a:p>
          <a:p>
            <a:pPr indent="0" lvl="0" marL="0" rtl="0" algn="l">
              <a:spcBef>
                <a:spcPts val="0"/>
              </a:spcBef>
              <a:spcAft>
                <a:spcPts val="0"/>
              </a:spcAft>
              <a:buNone/>
            </a:pPr>
            <a:r>
              <a:t/>
            </a:r>
            <a:endParaRPr>
              <a:solidFill>
                <a:schemeClr val="dk1"/>
              </a:solidFill>
              <a:latin typeface="Calibri"/>
              <a:ea typeface="Calibri"/>
              <a:cs typeface="Calibri"/>
              <a:sym typeface="Calibri"/>
            </a:endParaRPr>
          </a:p>
          <a:p>
            <a:pPr indent="0" lvl="0" marL="0" rtl="0" algn="l">
              <a:spcBef>
                <a:spcPts val="0"/>
              </a:spcBef>
              <a:spcAft>
                <a:spcPts val="0"/>
              </a:spcAft>
              <a:buNone/>
            </a:pPr>
            <a:r>
              <a:rPr lang="en-US">
                <a:solidFill>
                  <a:schemeClr val="dk1"/>
                </a:solidFill>
                <a:latin typeface="Calibri"/>
                <a:ea typeface="Calibri"/>
                <a:cs typeface="Calibri"/>
                <a:sym typeface="Calibri"/>
              </a:rPr>
              <a:t>TONGUE - Can’t lick the phone </a:t>
            </a:r>
            <a:endParaRPr>
              <a:solidFill>
                <a:schemeClr val="dk1"/>
              </a:solidFill>
              <a:latin typeface="Calibri"/>
              <a:ea typeface="Calibri"/>
              <a:cs typeface="Calibri"/>
              <a:sym typeface="Calibri"/>
            </a:endParaRPr>
          </a:p>
          <a:p>
            <a:pPr indent="0" lvl="0" marL="0" rtl="0" algn="l">
              <a:spcBef>
                <a:spcPts val="0"/>
              </a:spcBef>
              <a:spcAft>
                <a:spcPts val="0"/>
              </a:spcAft>
              <a:buNone/>
            </a:pPr>
            <a:r>
              <a:rPr lang="en-US">
                <a:solidFill>
                  <a:schemeClr val="dk1"/>
                </a:solidFill>
                <a:latin typeface="Calibri"/>
                <a:ea typeface="Calibri"/>
                <a:cs typeface="Calibri"/>
                <a:sym typeface="Calibri"/>
              </a:rPr>
              <a:t>VOICE - Can be used but is not in the scope of this presentation. Also any commedian worth his salt can impersonate the president. </a:t>
            </a:r>
            <a:endParaRPr>
              <a:solidFill>
                <a:schemeClr val="dk1"/>
              </a:solidFill>
              <a:latin typeface="Calibri"/>
              <a:ea typeface="Calibri"/>
              <a:cs typeface="Calibri"/>
              <a:sym typeface="Calibri"/>
            </a:endParaRPr>
          </a:p>
          <a:p>
            <a:pPr indent="0" lvl="0" marL="0" rtl="0" algn="l">
              <a:spcBef>
                <a:spcPts val="0"/>
              </a:spcBef>
              <a:spcAft>
                <a:spcPts val="0"/>
              </a:spcAft>
              <a:buNone/>
            </a:pPr>
            <a:r>
              <a:rPr lang="en-US">
                <a:solidFill>
                  <a:schemeClr val="dk1"/>
                </a:solidFill>
                <a:latin typeface="Calibri"/>
                <a:ea typeface="Calibri"/>
                <a:cs typeface="Calibri"/>
                <a:sym typeface="Calibri"/>
              </a:rPr>
              <a:t>TOE - Not exactly feasable DUHH </a:t>
            </a:r>
            <a:endParaRPr>
              <a:solidFill>
                <a:schemeClr val="dk1"/>
              </a:solidFill>
              <a:latin typeface="Calibri"/>
              <a:ea typeface="Calibri"/>
              <a:cs typeface="Calibri"/>
              <a:sym typeface="Calibri"/>
            </a:endParaRPr>
          </a:p>
          <a:p>
            <a:pPr indent="0" lvl="0" marL="0" rtl="0" algn="l">
              <a:spcBef>
                <a:spcPts val="0"/>
              </a:spcBef>
              <a:spcAft>
                <a:spcPts val="0"/>
              </a:spcAft>
              <a:buNone/>
            </a:pPr>
            <a:r>
              <a:rPr lang="en-US">
                <a:solidFill>
                  <a:schemeClr val="dk1"/>
                </a:solidFill>
                <a:latin typeface="Calibri"/>
                <a:ea typeface="Calibri"/>
                <a:cs typeface="Calibri"/>
                <a:sym typeface="Calibri"/>
              </a:rPr>
              <a:t>TEETH, LIP - Not useable due to degree of luminousity inside mouth. </a:t>
            </a:r>
            <a:endParaRPr>
              <a:solidFill>
                <a:schemeClr val="dk1"/>
              </a:solidFill>
              <a:latin typeface="Calibri"/>
              <a:ea typeface="Calibri"/>
              <a:cs typeface="Calibri"/>
              <a:sym typeface="Calibri"/>
            </a:endParaRPr>
          </a:p>
          <a:p>
            <a:pPr indent="0" lvl="0" marL="0" rtl="0" algn="l">
              <a:spcBef>
                <a:spcPts val="0"/>
              </a:spcBef>
              <a:spcAft>
                <a:spcPts val="0"/>
              </a:spcAft>
              <a:buNone/>
            </a:pPr>
            <a:r>
              <a:rPr lang="en-US">
                <a:solidFill>
                  <a:schemeClr val="dk1"/>
                </a:solidFill>
                <a:latin typeface="Calibri"/>
                <a:ea typeface="Calibri"/>
                <a:cs typeface="Calibri"/>
                <a:sym typeface="Calibri"/>
              </a:rPr>
              <a:t>GAIT - who even know’s what that means. </a:t>
            </a:r>
            <a:endParaRPr>
              <a:solidFill>
                <a:schemeClr val="dk1"/>
              </a:solidFill>
              <a:latin typeface="Calibri"/>
              <a:ea typeface="Calibri"/>
              <a:cs typeface="Calibri"/>
              <a:sym typeface="Calibri"/>
            </a:endParaRPr>
          </a:p>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3" name="Shape 473"/>
        <p:cNvGrpSpPr/>
        <p:nvPr/>
      </p:nvGrpSpPr>
      <p:grpSpPr>
        <a:xfrm>
          <a:off x="0" y="0"/>
          <a:ext cx="0" cy="0"/>
          <a:chOff x="0" y="0"/>
          <a:chExt cx="0" cy="0"/>
        </a:xfrm>
      </p:grpSpPr>
      <p:sp>
        <p:nvSpPr>
          <p:cNvPr id="474" name="Google Shape;474;g5697304dc2_3_9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75" name="Google Shape;475;g5697304dc2_3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Clr>
                <a:schemeClr val="dk1"/>
              </a:buClr>
              <a:buSzPts val="1100"/>
              <a:buChar char="●"/>
            </a:pPr>
            <a:r>
              <a:rPr lang="en-US">
                <a:solidFill>
                  <a:schemeClr val="dk1"/>
                </a:solidFill>
                <a:latin typeface="Calibri"/>
                <a:ea typeface="Calibri"/>
                <a:cs typeface="Calibri"/>
                <a:sym typeface="Calibri"/>
              </a:rPr>
              <a:t>The human retina is a thin tissue composed of neural cells located in the posterior portion of the eye.</a:t>
            </a:r>
            <a:endParaRPr>
              <a:solidFill>
                <a:schemeClr val="dk1"/>
              </a:solidFill>
              <a:latin typeface="Calibri"/>
              <a:ea typeface="Calibri"/>
              <a:cs typeface="Calibri"/>
              <a:sym typeface="Calibri"/>
            </a:endParaRPr>
          </a:p>
          <a:p>
            <a:pPr indent="-298450" lvl="0" marL="457200" rtl="0" algn="l">
              <a:lnSpc>
                <a:spcPct val="115000"/>
              </a:lnSpc>
              <a:spcBef>
                <a:spcPts val="0"/>
              </a:spcBef>
              <a:spcAft>
                <a:spcPts val="0"/>
              </a:spcAft>
              <a:buClr>
                <a:schemeClr val="dk1"/>
              </a:buClr>
              <a:buSzPts val="1100"/>
              <a:buChar char="●"/>
            </a:pPr>
            <a:r>
              <a:rPr lang="en-US">
                <a:solidFill>
                  <a:schemeClr val="dk1"/>
                </a:solidFill>
                <a:latin typeface="Calibri"/>
                <a:ea typeface="Calibri"/>
                <a:cs typeface="Calibri"/>
                <a:sym typeface="Calibri"/>
              </a:rPr>
              <a:t>Complex structure of blood capillaries that is unique to every person. So much so that even identical twins don't share the same structure.</a:t>
            </a:r>
            <a:endParaRPr>
              <a:solidFill>
                <a:schemeClr val="dk1"/>
              </a:solidFill>
              <a:latin typeface="Calibri"/>
              <a:ea typeface="Calibri"/>
              <a:cs typeface="Calibri"/>
              <a:sym typeface="Calibri"/>
            </a:endParaRPr>
          </a:p>
          <a:p>
            <a:pPr indent="-298450" lvl="0" marL="457200" rtl="0" algn="l">
              <a:lnSpc>
                <a:spcPct val="115000"/>
              </a:lnSpc>
              <a:spcBef>
                <a:spcPts val="0"/>
              </a:spcBef>
              <a:spcAft>
                <a:spcPts val="0"/>
              </a:spcAft>
              <a:buClr>
                <a:schemeClr val="dk1"/>
              </a:buClr>
              <a:buSzPts val="1100"/>
              <a:buChar char="●"/>
            </a:pPr>
            <a:r>
              <a:rPr lang="en-US">
                <a:solidFill>
                  <a:schemeClr val="dk1"/>
                </a:solidFill>
                <a:latin typeface="Calibri"/>
                <a:ea typeface="Calibri"/>
                <a:cs typeface="Calibri"/>
                <a:sym typeface="Calibri"/>
              </a:rPr>
              <a:t>May alter when a person has AIDS, diabetes, glaucoma or retinal degeneration.</a:t>
            </a:r>
            <a:endParaRPr>
              <a:solidFill>
                <a:schemeClr val="dk1"/>
              </a:solidFill>
              <a:latin typeface="Calibri"/>
              <a:ea typeface="Calibri"/>
              <a:cs typeface="Calibri"/>
              <a:sym typeface="Calibri"/>
            </a:endParaRPr>
          </a:p>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0" name="Shape 480"/>
        <p:cNvGrpSpPr/>
        <p:nvPr/>
      </p:nvGrpSpPr>
      <p:grpSpPr>
        <a:xfrm>
          <a:off x="0" y="0"/>
          <a:ext cx="0" cy="0"/>
          <a:chOff x="0" y="0"/>
          <a:chExt cx="0" cy="0"/>
        </a:xfrm>
      </p:grpSpPr>
      <p:sp>
        <p:nvSpPr>
          <p:cNvPr id="481" name="Google Shape;481;g5697304dc2_3_12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82" name="Google Shape;482;g5697304dc2_3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6" name="Shape 486"/>
        <p:cNvGrpSpPr/>
        <p:nvPr/>
      </p:nvGrpSpPr>
      <p:grpSpPr>
        <a:xfrm>
          <a:off x="0" y="0"/>
          <a:ext cx="0" cy="0"/>
          <a:chOff x="0" y="0"/>
          <a:chExt cx="0" cy="0"/>
        </a:xfrm>
      </p:grpSpPr>
      <p:sp>
        <p:nvSpPr>
          <p:cNvPr id="487" name="Google Shape;487;g5697304dc2_3_25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88" name="Google Shape;488;g5697304dc2_3_2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1" name="Shape 491"/>
        <p:cNvGrpSpPr/>
        <p:nvPr/>
      </p:nvGrpSpPr>
      <p:grpSpPr>
        <a:xfrm>
          <a:off x="0" y="0"/>
          <a:ext cx="0" cy="0"/>
          <a:chOff x="0" y="0"/>
          <a:chExt cx="0" cy="0"/>
        </a:xfrm>
      </p:grpSpPr>
      <p:sp>
        <p:nvSpPr>
          <p:cNvPr id="492" name="Google Shape;492;g5697304dc2_3_25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93" name="Google Shape;493;g5697304dc2_3_2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9" name="Shape 499"/>
        <p:cNvGrpSpPr/>
        <p:nvPr/>
      </p:nvGrpSpPr>
      <p:grpSpPr>
        <a:xfrm>
          <a:off x="0" y="0"/>
          <a:ext cx="0" cy="0"/>
          <a:chOff x="0" y="0"/>
          <a:chExt cx="0" cy="0"/>
        </a:xfrm>
      </p:grpSpPr>
      <p:sp>
        <p:nvSpPr>
          <p:cNvPr id="500" name="Google Shape;500;g5697304dc2_3_26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01" name="Google Shape;501;g5697304dc2_3_2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Thin, circular structure in the eye, responsible for controlling the diameter and the size of the pupils and thus the amount of light reaching the retina.</a:t>
            </a:r>
            <a:endParaRPr/>
          </a:p>
          <a:p>
            <a:pPr indent="0" lvl="0" marL="0" rtl="0" algn="l">
              <a:spcBef>
                <a:spcPts val="0"/>
              </a:spcBef>
              <a:spcAft>
                <a:spcPts val="0"/>
              </a:spcAft>
              <a:buNone/>
            </a:pPr>
            <a:r>
              <a:t/>
            </a:r>
            <a:endParaRPr/>
          </a:p>
          <a:p>
            <a:pPr indent="-298450" lvl="0" marL="457200" rtl="0" algn="l">
              <a:lnSpc>
                <a:spcPct val="115000"/>
              </a:lnSpc>
              <a:spcBef>
                <a:spcPts val="0"/>
              </a:spcBef>
              <a:spcAft>
                <a:spcPts val="0"/>
              </a:spcAft>
              <a:buClr>
                <a:schemeClr val="dk1"/>
              </a:buClr>
              <a:buSzPts val="1100"/>
              <a:buChar char="●"/>
            </a:pPr>
            <a:r>
              <a:rPr lang="en-US">
                <a:solidFill>
                  <a:schemeClr val="dk1"/>
                </a:solidFill>
                <a:highlight>
                  <a:srgbClr val="FFFFFF"/>
                </a:highlight>
                <a:latin typeface="Calibri"/>
                <a:ea typeface="Calibri"/>
                <a:cs typeface="Calibri"/>
                <a:sym typeface="Calibri"/>
              </a:rPr>
              <a:t>Mostly used for mobile authentication, passport-free automated border-crossings, and some national ID systems based on this technology are being deployed. </a:t>
            </a:r>
            <a:endParaRPr>
              <a:solidFill>
                <a:schemeClr val="dk1"/>
              </a:solidFill>
              <a:highlight>
                <a:srgbClr val="FFFFFF"/>
              </a:highlight>
              <a:latin typeface="Calibri"/>
              <a:ea typeface="Calibri"/>
              <a:cs typeface="Calibri"/>
              <a:sym typeface="Calibri"/>
            </a:endParaRPr>
          </a:p>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0" name="Shape 510"/>
        <p:cNvGrpSpPr/>
        <p:nvPr/>
      </p:nvGrpSpPr>
      <p:grpSpPr>
        <a:xfrm>
          <a:off x="0" y="0"/>
          <a:ext cx="0" cy="0"/>
          <a:chOff x="0" y="0"/>
          <a:chExt cx="0" cy="0"/>
        </a:xfrm>
      </p:grpSpPr>
      <p:sp>
        <p:nvSpPr>
          <p:cNvPr id="511" name="Google Shape;511;g5697304dc2_3_28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12" name="Google Shape;512;g5697304dc2_3_2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Iris localization is done using Canny Edge Detector Algorithm </a:t>
            </a:r>
            <a:endParaRPr/>
          </a:p>
          <a:p>
            <a:pPr indent="0" lvl="0" marL="0" rtl="0" algn="l">
              <a:spcBef>
                <a:spcPts val="0"/>
              </a:spcBef>
              <a:spcAft>
                <a:spcPts val="0"/>
              </a:spcAft>
              <a:buNone/>
            </a:pPr>
            <a:r>
              <a:rPr lang="en-US"/>
              <a:t>Normalization and Unwrapping are done using Dauggman’s rubber sheet model. </a:t>
            </a:r>
            <a:endParaRPr/>
          </a:p>
          <a:p>
            <a:pPr indent="0" lvl="0" marL="0" rtl="0" algn="l">
              <a:spcBef>
                <a:spcPts val="0"/>
              </a:spcBef>
              <a:spcAft>
                <a:spcPts val="0"/>
              </a:spcAft>
              <a:buNone/>
            </a:pPr>
            <a:r>
              <a:rPr lang="en-US"/>
              <a:t>Encoding is done using Garbour Filter. </a:t>
            </a:r>
            <a:endParaRPr/>
          </a:p>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1" name="Shape 531"/>
        <p:cNvGrpSpPr/>
        <p:nvPr/>
      </p:nvGrpSpPr>
      <p:grpSpPr>
        <a:xfrm>
          <a:off x="0" y="0"/>
          <a:ext cx="0" cy="0"/>
          <a:chOff x="0" y="0"/>
          <a:chExt cx="0" cy="0"/>
        </a:xfrm>
      </p:grpSpPr>
      <p:sp>
        <p:nvSpPr>
          <p:cNvPr id="532" name="Google Shape;532;g5697304dc2_3_32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33" name="Google Shape;533;g5697304dc2_3_3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dk1"/>
                </a:solidFill>
                <a:highlight>
                  <a:srgbClr val="FFFFFF"/>
                </a:highlight>
              </a:rPr>
              <a:t>The capillaries in the iris and retina decompose too rapidly to use a amputated eye to gain access</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9" name="Shape 539"/>
        <p:cNvGrpSpPr/>
        <p:nvPr/>
      </p:nvGrpSpPr>
      <p:grpSpPr>
        <a:xfrm>
          <a:off x="0" y="0"/>
          <a:ext cx="0" cy="0"/>
          <a:chOff x="0" y="0"/>
          <a:chExt cx="0" cy="0"/>
        </a:xfrm>
      </p:grpSpPr>
      <p:sp>
        <p:nvSpPr>
          <p:cNvPr id="540" name="Google Shape;540;g5697304dc2_3_33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41" name="Google Shape;541;g5697304dc2_3_3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10,000 random subjects in california , and each of them had separate set of ears despite them being similar, they are not the samer</a:t>
            </a:r>
            <a:endParaRPr/>
          </a:p>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5" name="Shape 545"/>
        <p:cNvGrpSpPr/>
        <p:nvPr/>
      </p:nvGrpSpPr>
      <p:grpSpPr>
        <a:xfrm>
          <a:off x="0" y="0"/>
          <a:ext cx="0" cy="0"/>
          <a:chOff x="0" y="0"/>
          <a:chExt cx="0" cy="0"/>
        </a:xfrm>
      </p:grpSpPr>
      <p:sp>
        <p:nvSpPr>
          <p:cNvPr id="546" name="Google Shape;546;g5697304dc2_3_34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47" name="Google Shape;547;g5697304dc2_3_3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solidFill>
                  <a:schemeClr val="dk1"/>
                </a:solidFill>
                <a:latin typeface="Calibri"/>
                <a:ea typeface="Calibri"/>
                <a:cs typeface="Calibri"/>
                <a:sym typeface="Calibri"/>
              </a:rPr>
              <a:t>First a persons image is taken , </a:t>
            </a:r>
            <a:endParaRPr>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US">
                <a:solidFill>
                  <a:schemeClr val="dk1"/>
                </a:solidFill>
                <a:latin typeface="Calibri"/>
                <a:ea typeface="Calibri"/>
                <a:cs typeface="Calibri"/>
                <a:sym typeface="Calibri"/>
              </a:rPr>
              <a:t>Then it's cast to a 300 by 500 greyscale image</a:t>
            </a:r>
            <a:endParaRPr>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US">
                <a:solidFill>
                  <a:schemeClr val="dk1"/>
                </a:solidFill>
                <a:latin typeface="Calibri"/>
                <a:ea typeface="Calibri"/>
                <a:cs typeface="Calibri"/>
                <a:sym typeface="Calibri"/>
              </a:rPr>
              <a:t>Localization of the ear in the image is to be found</a:t>
            </a:r>
            <a:endParaRPr>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US">
                <a:solidFill>
                  <a:schemeClr val="dk1"/>
                </a:solidFill>
                <a:latin typeface="Calibri"/>
                <a:ea typeface="Calibri"/>
                <a:cs typeface="Calibri"/>
                <a:sym typeface="Calibri"/>
              </a:rPr>
              <a:t>Ear is located using deformable contours on a gaussian pyramid representation of the image gradient</a:t>
            </a:r>
            <a:endParaRPr>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US">
                <a:solidFill>
                  <a:schemeClr val="dk1"/>
                </a:solidFill>
                <a:latin typeface="Calibri"/>
                <a:ea typeface="Calibri"/>
                <a:cs typeface="Calibri"/>
                <a:sym typeface="Calibri"/>
              </a:rPr>
              <a:t>Edge extraction Canny Edge detector sigma = 3.0 and thresholding with hysteresis of 46 and  20</a:t>
            </a:r>
            <a:endParaRPr>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US">
                <a:solidFill>
                  <a:schemeClr val="dk1"/>
                </a:solidFill>
                <a:latin typeface="Calibri"/>
                <a:ea typeface="Calibri"/>
                <a:cs typeface="Calibri"/>
                <a:sym typeface="Calibri"/>
              </a:rPr>
              <a:t>Edge relaxation happens, where in smaller curvature is ignored</a:t>
            </a:r>
            <a:endParaRPr>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US">
                <a:solidFill>
                  <a:schemeClr val="dk1"/>
                </a:solidFill>
                <a:latin typeface="Calibri"/>
                <a:ea typeface="Calibri"/>
                <a:cs typeface="Calibri"/>
                <a:sym typeface="Calibri"/>
              </a:rPr>
              <a:t>Voronoi diagram of the curves are hence built.</a:t>
            </a:r>
            <a:endParaRPr>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US">
                <a:solidFill>
                  <a:schemeClr val="dk1"/>
                </a:solidFill>
                <a:latin typeface="Calibri"/>
                <a:ea typeface="Calibri"/>
                <a:cs typeface="Calibri"/>
                <a:sym typeface="Calibri"/>
              </a:rPr>
              <a:t>This is stored in the database for future retrieval</a:t>
            </a:r>
            <a:endParaRPr>
              <a:solidFill>
                <a:schemeClr val="dk1"/>
              </a:solidFill>
              <a:latin typeface="Calibri"/>
              <a:ea typeface="Calibri"/>
              <a:cs typeface="Calibri"/>
              <a:sym typeface="Calibri"/>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7" name="Shape 127"/>
        <p:cNvGrpSpPr/>
        <p:nvPr/>
      </p:nvGrpSpPr>
      <p:grpSpPr>
        <a:xfrm>
          <a:off x="0" y="0"/>
          <a:ext cx="0" cy="0"/>
          <a:chOff x="0" y="0"/>
          <a:chExt cx="0" cy="0"/>
        </a:xfrm>
      </p:grpSpPr>
      <p:sp>
        <p:nvSpPr>
          <p:cNvPr id="128" name="Google Shape;128;g5686b7d1fd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linear sequence blocks, each blocks containing cryptographic hashes,</a:t>
            </a:r>
            <a:endParaRPr/>
          </a:p>
          <a:p>
            <a:pPr indent="0" lvl="0" marL="0" rtl="0" algn="l">
              <a:spcBef>
                <a:spcPts val="0"/>
              </a:spcBef>
              <a:spcAft>
                <a:spcPts val="0"/>
              </a:spcAft>
              <a:buClr>
                <a:schemeClr val="dk1"/>
              </a:buClr>
              <a:buSzPts val="1100"/>
              <a:buFont typeface="Arial"/>
              <a:buNone/>
            </a:pPr>
            <a:r>
              <a:rPr lang="en-US"/>
              <a:t>Merkle root of all transactions is included in the block header and then used as input for the next</a:t>
            </a:r>
            <a:endParaRPr/>
          </a:p>
          <a:p>
            <a:pPr indent="0" lvl="0" marL="0" rtl="0" algn="l">
              <a:spcBef>
                <a:spcPts val="0"/>
              </a:spcBef>
              <a:spcAft>
                <a:spcPts val="0"/>
              </a:spcAft>
              <a:buClr>
                <a:schemeClr val="dk1"/>
              </a:buClr>
              <a:buSzPts val="1100"/>
              <a:buFont typeface="Arial"/>
              <a:buNone/>
            </a:pPr>
            <a:r>
              <a:rPr lang="en-US"/>
              <a:t>block in the chain.</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29" name="Google Shape;129;g5686b7d1fd_0_11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2" name="Shape 562"/>
        <p:cNvGrpSpPr/>
        <p:nvPr/>
      </p:nvGrpSpPr>
      <p:grpSpPr>
        <a:xfrm>
          <a:off x="0" y="0"/>
          <a:ext cx="0" cy="0"/>
          <a:chOff x="0" y="0"/>
          <a:chExt cx="0" cy="0"/>
        </a:xfrm>
      </p:grpSpPr>
      <p:sp>
        <p:nvSpPr>
          <p:cNvPr id="563" name="Google Shape;563;g5697304dc2_3_37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64" name="Google Shape;564;g5697304dc2_3_3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dk1"/>
                </a:solidFill>
                <a:highlight>
                  <a:srgbClr val="FFFFFF"/>
                </a:highlight>
              </a:rPr>
              <a:t>The capillaries in the iris and retina decompose too rapidly to use a amputated eye to gain access</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0" name="Shape 570"/>
        <p:cNvGrpSpPr/>
        <p:nvPr/>
      </p:nvGrpSpPr>
      <p:grpSpPr>
        <a:xfrm>
          <a:off x="0" y="0"/>
          <a:ext cx="0" cy="0"/>
          <a:chOff x="0" y="0"/>
          <a:chExt cx="0" cy="0"/>
        </a:xfrm>
      </p:grpSpPr>
      <p:sp>
        <p:nvSpPr>
          <p:cNvPr id="571" name="Google Shape;571;g5697304dc2_3_37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72" name="Google Shape;572;g5697304dc2_3_3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8" name="Shape 578"/>
        <p:cNvGrpSpPr/>
        <p:nvPr/>
      </p:nvGrpSpPr>
      <p:grpSpPr>
        <a:xfrm>
          <a:off x="0" y="0"/>
          <a:ext cx="0" cy="0"/>
          <a:chOff x="0" y="0"/>
          <a:chExt cx="0" cy="0"/>
        </a:xfrm>
      </p:grpSpPr>
      <p:sp>
        <p:nvSpPr>
          <p:cNvPr id="579" name="Google Shape;579;g5697304dc2_3_38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80" name="Google Shape;580;g5697304dc2_3_3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solidFill>
                  <a:schemeClr val="dk1"/>
                </a:solidFill>
                <a:latin typeface="Calibri"/>
                <a:ea typeface="Calibri"/>
                <a:cs typeface="Calibri"/>
                <a:sym typeface="Calibri"/>
              </a:rPr>
              <a:t>-High resolution photo of the victim</a:t>
            </a:r>
            <a:endParaRPr>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US">
                <a:solidFill>
                  <a:schemeClr val="dk1"/>
                </a:solidFill>
                <a:latin typeface="Calibri"/>
                <a:ea typeface="Calibri"/>
                <a:cs typeface="Calibri"/>
                <a:sym typeface="Calibri"/>
              </a:rPr>
              <a:t>-A lazer printer for a photo cropped to their eye</a:t>
            </a:r>
            <a:endParaRPr>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US">
                <a:solidFill>
                  <a:schemeClr val="dk1"/>
                </a:solidFill>
                <a:latin typeface="Calibri"/>
                <a:ea typeface="Calibri"/>
                <a:cs typeface="Calibri"/>
                <a:sym typeface="Calibri"/>
              </a:rPr>
              <a:t>-Using this an infrared version of the image is printed specific to the eye</a:t>
            </a:r>
            <a:endParaRPr>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US">
                <a:solidFill>
                  <a:schemeClr val="dk1"/>
                </a:solidFill>
                <a:latin typeface="Calibri"/>
                <a:ea typeface="Calibri"/>
                <a:cs typeface="Calibri"/>
                <a:sym typeface="Calibri"/>
              </a:rPr>
              <a:t>-Contact lens is placed on top of the infrared image to emulate curvature </a:t>
            </a:r>
            <a:endParaRPr>
              <a:solidFill>
                <a:schemeClr val="dk1"/>
              </a:solidFill>
              <a:latin typeface="Calibri"/>
              <a:ea typeface="Calibri"/>
              <a:cs typeface="Calibri"/>
              <a:sym typeface="Calibri"/>
            </a:endParaRPr>
          </a:p>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4" name="Shape 584"/>
        <p:cNvGrpSpPr/>
        <p:nvPr/>
      </p:nvGrpSpPr>
      <p:grpSpPr>
        <a:xfrm>
          <a:off x="0" y="0"/>
          <a:ext cx="0" cy="0"/>
          <a:chOff x="0" y="0"/>
          <a:chExt cx="0" cy="0"/>
        </a:xfrm>
      </p:grpSpPr>
      <p:sp>
        <p:nvSpPr>
          <p:cNvPr id="585" name="Google Shape;585;g5697304dc2_3_40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86" name="Google Shape;586;g5697304dc2_3_4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0" name="Shape 590"/>
        <p:cNvGrpSpPr/>
        <p:nvPr/>
      </p:nvGrpSpPr>
      <p:grpSpPr>
        <a:xfrm>
          <a:off x="0" y="0"/>
          <a:ext cx="0" cy="0"/>
          <a:chOff x="0" y="0"/>
          <a:chExt cx="0" cy="0"/>
        </a:xfrm>
      </p:grpSpPr>
      <p:sp>
        <p:nvSpPr>
          <p:cNvPr id="591" name="Google Shape;591;g5697304dc2_3_41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92" name="Google Shape;592;g5697304dc2_3_4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solidFill>
                  <a:schemeClr val="dk1"/>
                </a:solidFill>
                <a:latin typeface="Calibri"/>
                <a:ea typeface="Calibri"/>
                <a:cs typeface="Calibri"/>
                <a:sym typeface="Calibri"/>
              </a:rPr>
              <a:t>A mask using the exact dimention of the victim's face has to be created,</a:t>
            </a:r>
            <a:endParaRPr>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US">
                <a:solidFill>
                  <a:schemeClr val="dk1"/>
                </a:solidFill>
                <a:latin typeface="Calibri"/>
                <a:ea typeface="Calibri"/>
                <a:cs typeface="Calibri"/>
                <a:sym typeface="Calibri"/>
              </a:rPr>
              <a:t>This is done using a 3d printer,</a:t>
            </a:r>
            <a:endParaRPr>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US">
                <a:solidFill>
                  <a:schemeClr val="dk1"/>
                </a:solidFill>
                <a:latin typeface="Calibri"/>
                <a:ea typeface="Calibri"/>
                <a:cs typeface="Calibri"/>
                <a:sym typeface="Calibri"/>
              </a:rPr>
              <a:t>Then 2D high resolution images of the persons eye region nose region and the mouth region are printed onto the 3d model of the face, then the mask also needs to be made with a special undisclosed material to beat the face scanner of apple's faceID</a:t>
            </a:r>
            <a:endParaRPr>
              <a:solidFill>
                <a:schemeClr val="dk1"/>
              </a:solidFill>
              <a:latin typeface="Calibri"/>
              <a:ea typeface="Calibri"/>
              <a:cs typeface="Calibri"/>
              <a:sym typeface="Calibri"/>
            </a:endParaRPr>
          </a:p>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6" name="Shape 596"/>
        <p:cNvGrpSpPr/>
        <p:nvPr/>
      </p:nvGrpSpPr>
      <p:grpSpPr>
        <a:xfrm>
          <a:off x="0" y="0"/>
          <a:ext cx="0" cy="0"/>
          <a:chOff x="0" y="0"/>
          <a:chExt cx="0" cy="0"/>
        </a:xfrm>
      </p:grpSpPr>
      <p:sp>
        <p:nvSpPr>
          <p:cNvPr id="597" name="Google Shape;597;g5697304dc2_3_42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98" name="Google Shape;598;g5697304dc2_3_4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2" name="Shape 602"/>
        <p:cNvGrpSpPr/>
        <p:nvPr/>
      </p:nvGrpSpPr>
      <p:grpSpPr>
        <a:xfrm>
          <a:off x="0" y="0"/>
          <a:ext cx="0" cy="0"/>
          <a:chOff x="0" y="0"/>
          <a:chExt cx="0" cy="0"/>
        </a:xfrm>
      </p:grpSpPr>
      <p:sp>
        <p:nvSpPr>
          <p:cNvPr id="603" name="Google Shape;603;g56a285bed2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g56a285bed2_1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0" name="Shape 610"/>
        <p:cNvGrpSpPr/>
        <p:nvPr/>
      </p:nvGrpSpPr>
      <p:grpSpPr>
        <a:xfrm>
          <a:off x="0" y="0"/>
          <a:ext cx="0" cy="0"/>
          <a:chOff x="0" y="0"/>
          <a:chExt cx="0" cy="0"/>
        </a:xfrm>
      </p:grpSpPr>
      <p:sp>
        <p:nvSpPr>
          <p:cNvPr id="611" name="Google Shape;611;g56a285bed2_1_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12" name="Google Shape;612;g56a285bed2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Stuff in case someone asks!</a:t>
            </a:r>
            <a:endParaRPr/>
          </a:p>
          <a:p>
            <a:pPr indent="0" lvl="0" marL="0" rtl="0" algn="l">
              <a:spcBef>
                <a:spcPts val="0"/>
              </a:spcBef>
              <a:spcAft>
                <a:spcPts val="0"/>
              </a:spcAft>
              <a:buNone/>
            </a:pPr>
            <a:r>
              <a:rPr lang="en-US"/>
              <a:t>Why Unique?</a:t>
            </a:r>
            <a:endParaRPr/>
          </a:p>
          <a:p>
            <a:pPr indent="-298450" lvl="0" marL="457200" rtl="0" algn="l">
              <a:spcBef>
                <a:spcPts val="0"/>
              </a:spcBef>
              <a:spcAft>
                <a:spcPts val="0"/>
              </a:spcAft>
              <a:buSzPts val="1100"/>
              <a:buChar char="-"/>
            </a:pPr>
            <a:r>
              <a:rPr lang="en-US"/>
              <a:t>independent assortment (selection of one allele does not affect selection of another - only somewhat true d/t genetic linkage)</a:t>
            </a:r>
            <a:endParaRPr/>
          </a:p>
          <a:p>
            <a:pPr indent="-298450" lvl="0" marL="457200" rtl="0" algn="l">
              <a:spcBef>
                <a:spcPts val="0"/>
              </a:spcBef>
              <a:spcAft>
                <a:spcPts val="0"/>
              </a:spcAft>
              <a:buSzPts val="1100"/>
              <a:buChar char="-"/>
            </a:pPr>
            <a:r>
              <a:rPr lang="en-US"/>
              <a:t>exchange of genes (chromosomal crossover during sexual reproduction)</a:t>
            </a:r>
            <a:endParaRPr/>
          </a:p>
          <a:p>
            <a:pPr indent="-298450" lvl="0" marL="457200" rtl="0" algn="l">
              <a:spcBef>
                <a:spcPts val="0"/>
              </a:spcBef>
              <a:spcAft>
                <a:spcPts val="0"/>
              </a:spcAft>
              <a:buSzPts val="1100"/>
              <a:buChar char="-"/>
            </a:pPr>
            <a:r>
              <a:rPr lang="en-US"/>
              <a:t>mutations!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Variations: </a:t>
            </a:r>
            <a:endParaRPr/>
          </a:p>
          <a:p>
            <a:pPr indent="0" lvl="0" marL="0" rtl="0" algn="l">
              <a:spcBef>
                <a:spcPts val="0"/>
              </a:spcBef>
              <a:spcAft>
                <a:spcPts val="0"/>
              </a:spcAft>
              <a:buNone/>
            </a:pPr>
            <a:r>
              <a:rPr lang="en-US"/>
              <a:t>Gross alterations (chromosomal abnormalities) are, in general, incompatible with life; apart from sex chromosomal anomalies, live birth extra autosomal chromosomes are 21, 18, 13 (Downs, Edwards, Patau Syndrome). Thus we care about *variations*, or nucleotide diversity, when attempting to distinguish 2 individuals.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a:t>
            </a:r>
            <a:r>
              <a:rPr lang="en-US">
                <a:solidFill>
                  <a:schemeClr val="dk1"/>
                </a:solidFill>
              </a:rPr>
              <a:t>2,100 to 2,500 structural variations, which include approximately 1,000 large deletions, 160 copy-number variants, 915</a:t>
            </a:r>
            <a:r>
              <a:rPr lang="en-US">
                <a:solidFill>
                  <a:schemeClr val="dk1"/>
                </a:solidFill>
                <a:uFill>
                  <a:noFill/>
                </a:uFill>
                <a:hlinkClick r:id="rId2"/>
              </a:rPr>
              <a:t> </a:t>
            </a:r>
            <a:r>
              <a:rPr lang="en-US">
                <a:solidFill>
                  <a:schemeClr val="dk1"/>
                </a:solidFill>
              </a:rPr>
              <a:t>Alu insertions, 128</a:t>
            </a:r>
            <a:r>
              <a:rPr lang="en-US">
                <a:solidFill>
                  <a:schemeClr val="dk1"/>
                </a:solidFill>
                <a:uFill>
                  <a:noFill/>
                </a:uFill>
                <a:hlinkClick r:id="rId3"/>
              </a:rPr>
              <a:t> </a:t>
            </a:r>
            <a:r>
              <a:rPr lang="en-US">
                <a:solidFill>
                  <a:schemeClr val="dk1"/>
                </a:solidFill>
              </a:rPr>
              <a:t>L1 insertions, 51 SVA insertions, 4</a:t>
            </a:r>
            <a:r>
              <a:rPr lang="en-US">
                <a:solidFill>
                  <a:schemeClr val="dk1"/>
                </a:solidFill>
                <a:uFill>
                  <a:noFill/>
                </a:uFill>
                <a:hlinkClick r:id="rId4"/>
              </a:rPr>
              <a:t> </a:t>
            </a:r>
            <a:r>
              <a:rPr lang="en-US">
                <a:solidFill>
                  <a:schemeClr val="dk1"/>
                </a:solidFill>
              </a:rPr>
              <a:t>NUMTs, and 10 inversions.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Short Tandem Repeats: </a:t>
            </a:r>
            <a:endParaRPr/>
          </a:p>
          <a:p>
            <a:pPr indent="0" lvl="0" marL="0" rtl="0" algn="l">
              <a:spcBef>
                <a:spcPts val="0"/>
              </a:spcBef>
              <a:spcAft>
                <a:spcPts val="0"/>
              </a:spcAft>
              <a:buNone/>
            </a:pPr>
            <a:r>
              <a:rPr lang="en-US"/>
              <a:t>microsatelite of 2-13 nucleotides repeated several dozen times in a row; varies for individuals. </a:t>
            </a:r>
            <a:endParaRPr/>
          </a:p>
          <a:p>
            <a:pPr indent="0" lvl="0" marL="0" rtl="0" algn="l">
              <a:spcBef>
                <a:spcPts val="0"/>
              </a:spcBef>
              <a:spcAft>
                <a:spcPts val="0"/>
              </a:spcAft>
              <a:buNone/>
            </a:pPr>
            <a:r>
              <a:rPr lang="en-US"/>
              <a:t>The probability of two individuals sharing the same sequence of A B and C, where each are independent loci, is 1 in a quintillion (1x10^18). </a:t>
            </a:r>
            <a:endParaRPr/>
          </a:p>
          <a:p>
            <a:pPr indent="0" lvl="0" marL="0" rtl="0" algn="l">
              <a:spcBef>
                <a:spcPts val="0"/>
              </a:spcBef>
              <a:spcAft>
                <a:spcPts val="0"/>
              </a:spcAft>
              <a:buNone/>
            </a:pPr>
            <a:r>
              <a:rPr lang="en-US"/>
              <a:t>In practice, probability is much higher due to false positives, contamination, and identical (monozygotic) twin sequences, so multiple control samples are necessary.</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6" name="Shape 616"/>
        <p:cNvGrpSpPr/>
        <p:nvPr/>
      </p:nvGrpSpPr>
      <p:grpSpPr>
        <a:xfrm>
          <a:off x="0" y="0"/>
          <a:ext cx="0" cy="0"/>
          <a:chOff x="0" y="0"/>
          <a:chExt cx="0" cy="0"/>
        </a:xfrm>
      </p:grpSpPr>
      <p:sp>
        <p:nvSpPr>
          <p:cNvPr id="617" name="Google Shape;617;g56a285bed2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It’s 3 billion base pairs, but remember, DNA is a double strand, so there are 6 billion base pairs total in the human genome</a:t>
            </a:r>
            <a:endParaRPr/>
          </a:p>
          <a:p>
            <a:pPr indent="0" lvl="0" marL="0" rtl="0" algn="l">
              <a:spcBef>
                <a:spcPts val="0"/>
              </a:spcBef>
              <a:spcAft>
                <a:spcPts val="0"/>
              </a:spcAft>
              <a:buNone/>
            </a:pPr>
            <a:r>
              <a:t/>
            </a:r>
            <a:endParaRPr/>
          </a:p>
        </p:txBody>
      </p:sp>
      <p:sp>
        <p:nvSpPr>
          <p:cNvPr id="618" name="Google Shape;618;g56a285bed2_1_1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4" name="Shape 624"/>
        <p:cNvGrpSpPr/>
        <p:nvPr/>
      </p:nvGrpSpPr>
      <p:grpSpPr>
        <a:xfrm>
          <a:off x="0" y="0"/>
          <a:ext cx="0" cy="0"/>
          <a:chOff x="0" y="0"/>
          <a:chExt cx="0" cy="0"/>
        </a:xfrm>
      </p:grpSpPr>
      <p:sp>
        <p:nvSpPr>
          <p:cNvPr id="625" name="Google Shape;625;g56a285bed2_1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Major hurdles:</a:t>
            </a:r>
            <a:endParaRPr/>
          </a:p>
          <a:p>
            <a:pPr indent="-298450" lvl="0" marL="457200" rtl="0" algn="l">
              <a:spcBef>
                <a:spcPts val="0"/>
              </a:spcBef>
              <a:spcAft>
                <a:spcPts val="0"/>
              </a:spcAft>
              <a:buSzPts val="1100"/>
              <a:buChar char="-"/>
            </a:pPr>
            <a:r>
              <a:rPr lang="en-US"/>
              <a:t>most of us share the same code for vast majorities of genome, but *how* they are encoded may be slightly different (copy number variants), so discriminating between two sequences is like finding a needle in a stack of needles. </a:t>
            </a:r>
            <a:endParaRPr/>
          </a:p>
          <a:p>
            <a:pPr indent="-298450" lvl="0" marL="457200" rtl="0" algn="l">
              <a:spcBef>
                <a:spcPts val="0"/>
              </a:spcBef>
              <a:spcAft>
                <a:spcPts val="0"/>
              </a:spcAft>
              <a:buSzPts val="1100"/>
              <a:buChar char="-"/>
            </a:pPr>
            <a:r>
              <a:rPr lang="en-US"/>
              <a:t>many commercial DNA sequencing companies cannot even discriminate between human and canine DNA.</a:t>
            </a:r>
            <a:endParaRPr/>
          </a:p>
          <a:p>
            <a:pPr indent="-298450" lvl="0" marL="457200" rtl="0" algn="l">
              <a:spcBef>
                <a:spcPts val="0"/>
              </a:spcBef>
              <a:spcAft>
                <a:spcPts val="0"/>
              </a:spcAft>
              <a:buSzPts val="1100"/>
              <a:buChar char="-"/>
            </a:pPr>
            <a:r>
              <a:rPr lang="en-US"/>
              <a:t>As of now, it is a NP-complete problem to determine protein folding based on a particular sequence, and also not feasible to guess a sequence based on result because there are major gaps in the understanding of how different motifs in a sequence affect the final form of a protein.</a:t>
            </a:r>
            <a:endParaRPr/>
          </a:p>
        </p:txBody>
      </p:sp>
      <p:sp>
        <p:nvSpPr>
          <p:cNvPr id="626" name="Google Shape;626;g56a285bed2_1_1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3" name="Shape 133"/>
        <p:cNvGrpSpPr/>
        <p:nvPr/>
      </p:nvGrpSpPr>
      <p:grpSpPr>
        <a:xfrm>
          <a:off x="0" y="0"/>
          <a:ext cx="0" cy="0"/>
          <a:chOff x="0" y="0"/>
          <a:chExt cx="0" cy="0"/>
        </a:xfrm>
      </p:grpSpPr>
      <p:sp>
        <p:nvSpPr>
          <p:cNvPr id="134" name="Google Shape;134;g5686b7d1f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g5686b7d1fd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2" name="Shape 632"/>
        <p:cNvGrpSpPr/>
        <p:nvPr/>
      </p:nvGrpSpPr>
      <p:grpSpPr>
        <a:xfrm>
          <a:off x="0" y="0"/>
          <a:ext cx="0" cy="0"/>
          <a:chOff x="0" y="0"/>
          <a:chExt cx="0" cy="0"/>
        </a:xfrm>
      </p:grpSpPr>
      <p:sp>
        <p:nvSpPr>
          <p:cNvPr id="633" name="Google Shape;633;g56a285bed2_1_2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34" name="Google Shape;634;g56a285bed2_1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9" name="Shape 639"/>
        <p:cNvGrpSpPr/>
        <p:nvPr/>
      </p:nvGrpSpPr>
      <p:grpSpPr>
        <a:xfrm>
          <a:off x="0" y="0"/>
          <a:ext cx="0" cy="0"/>
          <a:chOff x="0" y="0"/>
          <a:chExt cx="0" cy="0"/>
        </a:xfrm>
      </p:grpSpPr>
      <p:sp>
        <p:nvSpPr>
          <p:cNvPr id="640" name="Google Shape;640;g56a285bed2_1_3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41" name="Google Shape;641;g56a285bed2_1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8" name="Shape 648"/>
        <p:cNvGrpSpPr/>
        <p:nvPr/>
      </p:nvGrpSpPr>
      <p:grpSpPr>
        <a:xfrm>
          <a:off x="0" y="0"/>
          <a:ext cx="0" cy="0"/>
          <a:chOff x="0" y="0"/>
          <a:chExt cx="0" cy="0"/>
        </a:xfrm>
      </p:grpSpPr>
      <p:sp>
        <p:nvSpPr>
          <p:cNvPr id="649" name="Google Shape;649;g56a285bed2_1_4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50" name="Google Shape;650;g56a285bed2_1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2100" lvl="0" marL="457200" rtl="0" algn="l">
              <a:lnSpc>
                <a:spcPct val="90000"/>
              </a:lnSpc>
              <a:spcBef>
                <a:spcPts val="1200"/>
              </a:spcBef>
              <a:spcAft>
                <a:spcPts val="0"/>
              </a:spcAft>
              <a:buClr>
                <a:schemeClr val="accent1"/>
              </a:buClr>
              <a:buSzPts val="1000"/>
              <a:buFont typeface="Calibri"/>
              <a:buChar char=" "/>
            </a:pPr>
            <a:r>
              <a:rPr lang="en-US" sz="1000">
                <a:solidFill>
                  <a:srgbClr val="3F3F3F"/>
                </a:solidFill>
                <a:latin typeface="Calibri"/>
                <a:ea typeface="Calibri"/>
                <a:cs typeface="Calibri"/>
                <a:sym typeface="Calibri"/>
              </a:rPr>
              <a:t>Software: BLAST, FASTA3x, T-Coffee, ClustalW2</a:t>
            </a:r>
            <a:endParaRPr sz="1000">
              <a:solidFill>
                <a:srgbClr val="3F3F3F"/>
              </a:solidFill>
              <a:latin typeface="Calibri"/>
              <a:ea typeface="Calibri"/>
              <a:cs typeface="Calibri"/>
              <a:sym typeface="Calibri"/>
            </a:endParaRPr>
          </a:p>
          <a:p>
            <a:pPr indent="-292100" lvl="0" marL="457200" rtl="0" algn="l">
              <a:lnSpc>
                <a:spcPct val="90000"/>
              </a:lnSpc>
              <a:spcBef>
                <a:spcPts val="0"/>
              </a:spcBef>
              <a:spcAft>
                <a:spcPts val="0"/>
              </a:spcAft>
              <a:buClr>
                <a:schemeClr val="accent1"/>
              </a:buClr>
              <a:buSzPts val="1000"/>
              <a:buFont typeface="Calibri"/>
              <a:buChar char=" "/>
            </a:pPr>
            <a:r>
              <a:rPr lang="en-US" sz="1000">
                <a:solidFill>
                  <a:srgbClr val="3F3F3F"/>
                </a:solidFill>
                <a:latin typeface="Calibri"/>
                <a:ea typeface="Calibri"/>
                <a:cs typeface="Calibri"/>
                <a:sym typeface="Calibri"/>
              </a:rPr>
              <a:t>Full analysis too slow, too unwieldy, and too expensive for things like logging onto a computer! </a:t>
            </a:r>
            <a:endParaRPr sz="1000">
              <a:solidFill>
                <a:srgbClr val="3F3F3F"/>
              </a:solidFill>
              <a:latin typeface="Calibri"/>
              <a:ea typeface="Calibri"/>
              <a:cs typeface="Calibri"/>
              <a:sym typeface="Calibri"/>
            </a:endParaRPr>
          </a:p>
          <a:p>
            <a:pPr indent="-292100" lvl="0" marL="457200" rtl="0" algn="l">
              <a:lnSpc>
                <a:spcPct val="90000"/>
              </a:lnSpc>
              <a:spcBef>
                <a:spcPts val="0"/>
              </a:spcBef>
              <a:spcAft>
                <a:spcPts val="0"/>
              </a:spcAft>
              <a:buClr>
                <a:schemeClr val="accent1"/>
              </a:buClr>
              <a:buSzPts val="1000"/>
              <a:buFont typeface="Calibri"/>
              <a:buChar char=" "/>
            </a:pPr>
            <a:r>
              <a:rPr lang="en-US" sz="1000">
                <a:solidFill>
                  <a:srgbClr val="3F3F3F"/>
                </a:solidFill>
                <a:latin typeface="Calibri"/>
                <a:ea typeface="Calibri"/>
                <a:cs typeface="Calibri"/>
                <a:sym typeface="Calibri"/>
              </a:rPr>
              <a:t>Can we sequence random strings and compare chance of variation? (maybe)</a:t>
            </a:r>
            <a:endParaRPr sz="1000">
              <a:solidFill>
                <a:srgbClr val="3F3F3F"/>
              </a:solidFill>
              <a:latin typeface="Calibri"/>
              <a:ea typeface="Calibri"/>
              <a:cs typeface="Calibri"/>
              <a:sym typeface="Calibri"/>
            </a:endParaRPr>
          </a:p>
          <a:p>
            <a:pPr indent="-292100" lvl="0" marL="457200" rtl="0" algn="l">
              <a:lnSpc>
                <a:spcPct val="90000"/>
              </a:lnSpc>
              <a:spcBef>
                <a:spcPts val="0"/>
              </a:spcBef>
              <a:spcAft>
                <a:spcPts val="0"/>
              </a:spcAft>
              <a:buClr>
                <a:srgbClr val="3F3F3F"/>
              </a:buClr>
              <a:buSzPts val="1000"/>
              <a:buFont typeface="Calibri"/>
              <a:buChar char=" "/>
            </a:pPr>
            <a:r>
              <a:rPr lang="en-US" sz="1000">
                <a:solidFill>
                  <a:srgbClr val="3F3F3F"/>
                </a:solidFill>
                <a:latin typeface="Calibri"/>
                <a:ea typeface="Calibri"/>
                <a:cs typeface="Calibri"/>
                <a:sym typeface="Calibri"/>
              </a:rPr>
              <a:t>Base Calling - assigning nucleobases to chromatogram peaks - Phred base-calling, using Charged-Coupled Device</a:t>
            </a:r>
            <a:endParaRPr sz="1000">
              <a:solidFill>
                <a:srgbClr val="3F3F3F"/>
              </a:solidFill>
              <a:latin typeface="Calibri"/>
              <a:ea typeface="Calibri"/>
              <a:cs typeface="Calibri"/>
              <a:sym typeface="Calibri"/>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6" name="Shape 656"/>
        <p:cNvGrpSpPr/>
        <p:nvPr/>
      </p:nvGrpSpPr>
      <p:grpSpPr>
        <a:xfrm>
          <a:off x="0" y="0"/>
          <a:ext cx="0" cy="0"/>
          <a:chOff x="0" y="0"/>
          <a:chExt cx="0" cy="0"/>
        </a:xfrm>
      </p:grpSpPr>
      <p:sp>
        <p:nvSpPr>
          <p:cNvPr id="657" name="Google Shape;657;g56a285bed2_1_4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58" name="Google Shape;658;g56a285bed2_1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DNA analysis requires ‘read mapping’ a ‘reference’ genome, which requires aligning millions of short sequences. This requires calculation of edit distances for 10^6-10^9 base pairs.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3" name="Shape 663"/>
        <p:cNvGrpSpPr/>
        <p:nvPr/>
      </p:nvGrpSpPr>
      <p:grpSpPr>
        <a:xfrm>
          <a:off x="0" y="0"/>
          <a:ext cx="0" cy="0"/>
          <a:chOff x="0" y="0"/>
          <a:chExt cx="0" cy="0"/>
        </a:xfrm>
      </p:grpSpPr>
      <p:sp>
        <p:nvSpPr>
          <p:cNvPr id="664" name="Google Shape;664;g56a285bed2_1_5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65" name="Google Shape;665;g56a285bed2_1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9" name="Shape 669"/>
        <p:cNvGrpSpPr/>
        <p:nvPr/>
      </p:nvGrpSpPr>
      <p:grpSpPr>
        <a:xfrm>
          <a:off x="0" y="0"/>
          <a:ext cx="0" cy="0"/>
          <a:chOff x="0" y="0"/>
          <a:chExt cx="0" cy="0"/>
        </a:xfrm>
      </p:grpSpPr>
      <p:sp>
        <p:nvSpPr>
          <p:cNvPr id="670" name="Google Shape;670;g56a285bed2_1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g56a285bed2_1_5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0" name="Shape 140"/>
        <p:cNvGrpSpPr/>
        <p:nvPr/>
      </p:nvGrpSpPr>
      <p:grpSpPr>
        <a:xfrm>
          <a:off x="0" y="0"/>
          <a:ext cx="0" cy="0"/>
          <a:chOff x="0" y="0"/>
          <a:chExt cx="0" cy="0"/>
        </a:xfrm>
      </p:grpSpPr>
      <p:sp>
        <p:nvSpPr>
          <p:cNvPr id="141" name="Google Shape;141;g56a285bed2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g56a285bed2_0_13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 name="Shape 146"/>
        <p:cNvGrpSpPr/>
        <p:nvPr/>
      </p:nvGrpSpPr>
      <p:grpSpPr>
        <a:xfrm>
          <a:off x="0" y="0"/>
          <a:ext cx="0" cy="0"/>
          <a:chOff x="0" y="0"/>
          <a:chExt cx="0" cy="0"/>
        </a:xfrm>
      </p:grpSpPr>
      <p:sp>
        <p:nvSpPr>
          <p:cNvPr id="147" name="Google Shape;147;g5686b7d1fd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900"/>
              <a:t>before moving to blockchain based model, we firstly define the network model we use: network service model</a:t>
            </a:r>
            <a:endParaRPr sz="900"/>
          </a:p>
          <a:p>
            <a:pPr indent="0" lvl="0" marL="0" rtl="0" algn="l">
              <a:spcBef>
                <a:spcPts val="0"/>
              </a:spcBef>
              <a:spcAft>
                <a:spcPts val="0"/>
              </a:spcAft>
              <a:buNone/>
            </a:pPr>
            <a:r>
              <a:rPr lang="en-US" sz="900"/>
              <a:t>each vertex describing a node in the network, and each edge links two nodes within transmission range from each other.</a:t>
            </a:r>
            <a:endParaRPr sz="900"/>
          </a:p>
          <a:p>
            <a:pPr indent="0" lvl="0" marL="0" rtl="0" algn="l">
              <a:spcBef>
                <a:spcPts val="0"/>
              </a:spcBef>
              <a:spcAft>
                <a:spcPts val="0"/>
              </a:spcAft>
              <a:buNone/>
            </a:pPr>
            <a:r>
              <a:rPr lang="en-US" sz="900"/>
              <a:t>NN means network node, NP means network properties, NA means network abilities.</a:t>
            </a:r>
            <a:endParaRPr sz="900"/>
          </a:p>
        </p:txBody>
      </p:sp>
      <p:sp>
        <p:nvSpPr>
          <p:cNvPr id="148" name="Google Shape;148;g5686b7d1fd_0_2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showMasterSp="0" type="title">
  <p:cSld name="TITLE">
    <p:spTree>
      <p:nvGrpSpPr>
        <p:cNvPr id="14" name="Shape 14"/>
        <p:cNvGrpSpPr/>
        <p:nvPr/>
      </p:nvGrpSpPr>
      <p:grpSpPr>
        <a:xfrm>
          <a:off x="0" y="0"/>
          <a:ext cx="0" cy="0"/>
          <a:chOff x="0" y="0"/>
          <a:chExt cx="0" cy="0"/>
        </a:xfrm>
      </p:grpSpPr>
      <p:sp>
        <p:nvSpPr>
          <p:cNvPr id="15" name="Google Shape;15;p2"/>
          <p:cNvSpPr/>
          <p:nvPr/>
        </p:nvSpPr>
        <p:spPr>
          <a:xfrm>
            <a:off x="3175" y="6400800"/>
            <a:ext cx="12188825" cy="457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15" y="6334316"/>
            <a:ext cx="12188825" cy="64008"/>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txBox="1"/>
          <p:nvPr>
            <p:ph type="ctrTitle"/>
          </p:nvPr>
        </p:nvSpPr>
        <p:spPr>
          <a:xfrm>
            <a:off x="1097280" y="758952"/>
            <a:ext cx="10058400" cy="3566160"/>
          </a:xfrm>
          <a:prstGeom prst="rect">
            <a:avLst/>
          </a:prstGeom>
          <a:noFill/>
          <a:ln>
            <a:noFill/>
          </a:ln>
        </p:spPr>
        <p:txBody>
          <a:bodyPr anchorCtr="0" anchor="b" bIns="45700" lIns="91425" spcFirstLastPara="1" rIns="91425" wrap="square" tIns="45700"/>
          <a:lstStyle>
            <a:lvl1pPr lvl="0" algn="l">
              <a:lnSpc>
                <a:spcPct val="85000"/>
              </a:lnSpc>
              <a:spcBef>
                <a:spcPts val="0"/>
              </a:spcBef>
              <a:spcAft>
                <a:spcPts val="0"/>
              </a:spcAft>
              <a:buClr>
                <a:srgbClr val="262626"/>
              </a:buClr>
              <a:buSzPts val="8000"/>
              <a:buFont typeface="Calibri"/>
              <a:buNone/>
              <a:defRPr sz="8000">
                <a:solidFill>
                  <a:srgbClr val="26262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 name="Google Shape;18;p2"/>
          <p:cNvSpPr txBox="1"/>
          <p:nvPr>
            <p:ph idx="1" type="subTitle"/>
          </p:nvPr>
        </p:nvSpPr>
        <p:spPr>
          <a:xfrm>
            <a:off x="1100051" y="4455620"/>
            <a:ext cx="10058400" cy="1143000"/>
          </a:xfrm>
          <a:prstGeom prst="rect">
            <a:avLst/>
          </a:prstGeom>
          <a:noFill/>
          <a:ln>
            <a:noFill/>
          </a:ln>
        </p:spPr>
        <p:txBody>
          <a:bodyPr anchorCtr="0" anchor="t" bIns="45700" lIns="91425" spcFirstLastPara="1" rIns="91425" wrap="square" tIns="45700"/>
          <a:lstStyle>
            <a:lvl1pPr lvl="0" algn="l">
              <a:lnSpc>
                <a:spcPct val="90000"/>
              </a:lnSpc>
              <a:spcBef>
                <a:spcPts val="1200"/>
              </a:spcBef>
              <a:spcAft>
                <a:spcPts val="0"/>
              </a:spcAft>
              <a:buSzPts val="2400"/>
              <a:buNone/>
              <a:defRPr sz="2400" cap="none">
                <a:solidFill>
                  <a:schemeClr val="dk2"/>
                </a:solidFill>
                <a:latin typeface="Calibri"/>
                <a:ea typeface="Calibri"/>
                <a:cs typeface="Calibri"/>
                <a:sym typeface="Calibri"/>
              </a:defRPr>
            </a:lvl1pPr>
            <a:lvl2pPr lvl="1" algn="ctr">
              <a:lnSpc>
                <a:spcPct val="90000"/>
              </a:lnSpc>
              <a:spcBef>
                <a:spcPts val="200"/>
              </a:spcBef>
              <a:spcAft>
                <a:spcPts val="0"/>
              </a:spcAft>
              <a:buSzPts val="2400"/>
              <a:buNone/>
              <a:defRPr sz="2400"/>
            </a:lvl2pPr>
            <a:lvl3pPr lvl="2" algn="ctr">
              <a:lnSpc>
                <a:spcPct val="90000"/>
              </a:lnSpc>
              <a:spcBef>
                <a:spcPts val="400"/>
              </a:spcBef>
              <a:spcAft>
                <a:spcPts val="0"/>
              </a:spcAft>
              <a:buSzPts val="2400"/>
              <a:buNone/>
              <a:defRPr sz="2400"/>
            </a:lvl3pPr>
            <a:lvl4pPr lvl="3" algn="ctr">
              <a:lnSpc>
                <a:spcPct val="90000"/>
              </a:lnSpc>
              <a:spcBef>
                <a:spcPts val="400"/>
              </a:spcBef>
              <a:spcAft>
                <a:spcPts val="0"/>
              </a:spcAft>
              <a:buSzPts val="2000"/>
              <a:buNone/>
              <a:defRPr sz="2000"/>
            </a:lvl4pPr>
            <a:lvl5pPr lvl="4" algn="ctr">
              <a:lnSpc>
                <a:spcPct val="90000"/>
              </a:lnSpc>
              <a:spcBef>
                <a:spcPts val="400"/>
              </a:spcBef>
              <a:spcAft>
                <a:spcPts val="0"/>
              </a:spcAft>
              <a:buSzPts val="2000"/>
              <a:buNone/>
              <a:defRPr sz="2000"/>
            </a:lvl5pPr>
            <a:lvl6pPr lvl="5" algn="ctr">
              <a:lnSpc>
                <a:spcPct val="90000"/>
              </a:lnSpc>
              <a:spcBef>
                <a:spcPts val="400"/>
              </a:spcBef>
              <a:spcAft>
                <a:spcPts val="0"/>
              </a:spcAft>
              <a:buSzPts val="2000"/>
              <a:buNone/>
              <a:defRPr sz="2000"/>
            </a:lvl6pPr>
            <a:lvl7pPr lvl="6" algn="ctr">
              <a:lnSpc>
                <a:spcPct val="90000"/>
              </a:lnSpc>
              <a:spcBef>
                <a:spcPts val="400"/>
              </a:spcBef>
              <a:spcAft>
                <a:spcPts val="0"/>
              </a:spcAft>
              <a:buSzPts val="2000"/>
              <a:buNone/>
              <a:defRPr sz="2000"/>
            </a:lvl7pPr>
            <a:lvl8pPr lvl="7" algn="ctr">
              <a:lnSpc>
                <a:spcPct val="90000"/>
              </a:lnSpc>
              <a:spcBef>
                <a:spcPts val="400"/>
              </a:spcBef>
              <a:spcAft>
                <a:spcPts val="0"/>
              </a:spcAft>
              <a:buSzPts val="2000"/>
              <a:buNone/>
              <a:defRPr sz="2000"/>
            </a:lvl8pPr>
            <a:lvl9pPr lvl="8" algn="ctr">
              <a:lnSpc>
                <a:spcPct val="90000"/>
              </a:lnSpc>
              <a:spcBef>
                <a:spcPts val="400"/>
              </a:spcBef>
              <a:spcAft>
                <a:spcPts val="400"/>
              </a:spcAft>
              <a:buSzPts val="2000"/>
              <a:buNone/>
              <a:defRPr sz="2000"/>
            </a:lvl9pPr>
          </a:lstStyle>
          <a:p/>
        </p:txBody>
      </p:sp>
      <p:sp>
        <p:nvSpPr>
          <p:cNvPr id="19" name="Google Shape;19;p2"/>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1" type="ftr"/>
          </p:nvPr>
        </p:nvSpPr>
        <p:spPr>
          <a:xfrm>
            <a:off x="3686185" y="6459785"/>
            <a:ext cx="4822804" cy="365125"/>
          </a:xfrm>
          <a:prstGeom prst="rect">
            <a:avLst/>
          </a:prstGeom>
          <a:noFill/>
          <a:ln>
            <a:noFill/>
          </a:ln>
        </p:spPr>
        <p:txBody>
          <a:bodyPr anchorCtr="0" anchor="ctr" bIns="45700" lIns="91425" spcFirstLastPara="1" rIns="91425" wrap="square" tIns="4570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 name="Google Shape;21;p2"/>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cxnSp>
        <p:nvCxnSpPr>
          <p:cNvPr id="22" name="Google Shape;22;p2"/>
          <p:cNvCxnSpPr/>
          <p:nvPr/>
        </p:nvCxnSpPr>
        <p:spPr>
          <a:xfrm>
            <a:off x="1207658" y="4343400"/>
            <a:ext cx="9875520" cy="0"/>
          </a:xfrm>
          <a:prstGeom prst="straightConnector1">
            <a:avLst/>
          </a:prstGeom>
          <a:noFill/>
          <a:ln cap="flat" cmpd="sng" w="9525">
            <a:solidFill>
              <a:srgbClr val="7F7F7F"/>
            </a:solidFill>
            <a:prstDash val="solid"/>
            <a:round/>
            <a:headEnd len="sm" w="sm" type="none"/>
            <a:tailEnd len="sm" w="sm" type="none"/>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type="vertTx">
  <p:cSld name="VERTICAL_TEXT">
    <p:spTree>
      <p:nvGrpSpPr>
        <p:cNvPr id="83" name="Shape 83"/>
        <p:cNvGrpSpPr/>
        <p:nvPr/>
      </p:nvGrpSpPr>
      <p:grpSpPr>
        <a:xfrm>
          <a:off x="0" y="0"/>
          <a:ext cx="0" cy="0"/>
          <a:chOff x="0" y="0"/>
          <a:chExt cx="0" cy="0"/>
        </a:xfrm>
      </p:grpSpPr>
      <p:sp>
        <p:nvSpPr>
          <p:cNvPr id="84" name="Google Shape;84;p11"/>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lstStyle>
            <a:lvl1pPr lvl="0" algn="l">
              <a:lnSpc>
                <a:spcPct val="85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5" name="Google Shape;85;p11"/>
          <p:cNvSpPr txBox="1"/>
          <p:nvPr>
            <p:ph idx="1" type="body"/>
          </p:nvPr>
        </p:nvSpPr>
        <p:spPr>
          <a:xfrm rot="5400000">
            <a:off x="4114800" y="-1171786"/>
            <a:ext cx="4023360" cy="10058400"/>
          </a:xfrm>
          <a:prstGeom prst="rect">
            <a:avLst/>
          </a:prstGeom>
          <a:noFill/>
          <a:ln>
            <a:noFill/>
          </a:ln>
        </p:spPr>
        <p:txBody>
          <a:bodyPr anchorCtr="0" anchor="t" bIns="0" lIns="45700" spcFirstLastPara="1" rIns="45700" wrap="square" tIns="0"/>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86" name="Google Shape;86;p11"/>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 name="Google Shape;87;p11"/>
          <p:cNvSpPr txBox="1"/>
          <p:nvPr>
            <p:ph idx="11" type="ftr"/>
          </p:nvPr>
        </p:nvSpPr>
        <p:spPr>
          <a:xfrm>
            <a:off x="3686185" y="6459785"/>
            <a:ext cx="4822804" cy="365125"/>
          </a:xfrm>
          <a:prstGeom prst="rect">
            <a:avLst/>
          </a:prstGeom>
          <a:noFill/>
          <a:ln>
            <a:noFill/>
          </a:ln>
        </p:spPr>
        <p:txBody>
          <a:bodyPr anchorCtr="0" anchor="ctr" bIns="45700" lIns="91425" spcFirstLastPara="1" rIns="91425" wrap="square" tIns="4570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 name="Google Shape;88;p11"/>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showMasterSp="0" type="vertTitleAndTx">
  <p:cSld name="VERTICAL_TITLE_AND_VERTICAL_TEXT">
    <p:spTree>
      <p:nvGrpSpPr>
        <p:cNvPr id="89" name="Shape 89"/>
        <p:cNvGrpSpPr/>
        <p:nvPr/>
      </p:nvGrpSpPr>
      <p:grpSpPr>
        <a:xfrm>
          <a:off x="0" y="0"/>
          <a:ext cx="0" cy="0"/>
          <a:chOff x="0" y="0"/>
          <a:chExt cx="0" cy="0"/>
        </a:xfrm>
      </p:grpSpPr>
      <p:sp>
        <p:nvSpPr>
          <p:cNvPr id="90" name="Google Shape;90;p12"/>
          <p:cNvSpPr/>
          <p:nvPr/>
        </p:nvSpPr>
        <p:spPr>
          <a:xfrm>
            <a:off x="3175" y="6400800"/>
            <a:ext cx="12188825" cy="457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12"/>
          <p:cNvSpPr/>
          <p:nvPr/>
        </p:nvSpPr>
        <p:spPr>
          <a:xfrm>
            <a:off x="15" y="6334316"/>
            <a:ext cx="12188825" cy="64008"/>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12"/>
          <p:cNvSpPr txBox="1"/>
          <p:nvPr>
            <p:ph type="title"/>
          </p:nvPr>
        </p:nvSpPr>
        <p:spPr>
          <a:xfrm rot="5400000">
            <a:off x="7160640" y="1979039"/>
            <a:ext cx="5757421" cy="2628900"/>
          </a:xfrm>
          <a:prstGeom prst="rect">
            <a:avLst/>
          </a:prstGeom>
          <a:noFill/>
          <a:ln>
            <a:noFill/>
          </a:ln>
        </p:spPr>
        <p:txBody>
          <a:bodyPr anchorCtr="0" anchor="b" bIns="45700" lIns="91425" spcFirstLastPara="1" rIns="91425" wrap="square" tIns="45700"/>
          <a:lstStyle>
            <a:lvl1pPr lvl="0" algn="l">
              <a:lnSpc>
                <a:spcPct val="85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3" name="Google Shape;93;p12"/>
          <p:cNvSpPr txBox="1"/>
          <p:nvPr>
            <p:ph idx="1" type="body"/>
          </p:nvPr>
        </p:nvSpPr>
        <p:spPr>
          <a:xfrm rot="5400000">
            <a:off x="1826639" y="-573661"/>
            <a:ext cx="5757422" cy="7734300"/>
          </a:xfrm>
          <a:prstGeom prst="rect">
            <a:avLst/>
          </a:prstGeom>
          <a:noFill/>
          <a:ln>
            <a:noFill/>
          </a:ln>
        </p:spPr>
        <p:txBody>
          <a:bodyPr anchorCtr="0" anchor="t" bIns="0" lIns="45700" spcFirstLastPara="1" rIns="45700" wrap="square" tIns="0"/>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94" name="Google Shape;94;p12"/>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 name="Google Shape;95;p12"/>
          <p:cNvSpPr txBox="1"/>
          <p:nvPr>
            <p:ph idx="11" type="ftr"/>
          </p:nvPr>
        </p:nvSpPr>
        <p:spPr>
          <a:xfrm>
            <a:off x="3686185" y="6459785"/>
            <a:ext cx="4822804" cy="365125"/>
          </a:xfrm>
          <a:prstGeom prst="rect">
            <a:avLst/>
          </a:prstGeom>
          <a:noFill/>
          <a:ln>
            <a:noFill/>
          </a:ln>
        </p:spPr>
        <p:txBody>
          <a:bodyPr anchorCtr="0" anchor="ctr" bIns="45700" lIns="91425" spcFirstLastPara="1" rIns="91425" wrap="square" tIns="4570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 name="Google Shape;96;p12"/>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23" name="Shape 23"/>
        <p:cNvGrpSpPr/>
        <p:nvPr/>
      </p:nvGrpSpPr>
      <p:grpSpPr>
        <a:xfrm>
          <a:off x="0" y="0"/>
          <a:ext cx="0" cy="0"/>
          <a:chOff x="0" y="0"/>
          <a:chExt cx="0" cy="0"/>
        </a:xfrm>
      </p:grpSpPr>
      <p:sp>
        <p:nvSpPr>
          <p:cNvPr id="24" name="Google Shape;24;p3"/>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lstStyle>
            <a:lvl1pPr lvl="0" algn="l">
              <a:lnSpc>
                <a:spcPct val="85000"/>
              </a:lnSpc>
              <a:spcBef>
                <a:spcPts val="0"/>
              </a:spcBef>
              <a:spcAft>
                <a:spcPts val="0"/>
              </a:spcAft>
              <a:buClr>
                <a:srgbClr val="3F3F3F"/>
              </a:buClr>
              <a:buSzPts val="48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 name="Google Shape;25;p3"/>
          <p:cNvSpPr txBox="1"/>
          <p:nvPr>
            <p:ph idx="1" type="body"/>
          </p:nvPr>
        </p:nvSpPr>
        <p:spPr>
          <a:xfrm>
            <a:off x="1097280" y="1845734"/>
            <a:ext cx="10058400" cy="4023300"/>
          </a:xfrm>
          <a:prstGeom prst="rect">
            <a:avLst/>
          </a:prstGeom>
          <a:noFill/>
          <a:ln>
            <a:noFill/>
          </a:ln>
        </p:spPr>
        <p:txBody>
          <a:bodyPr anchorCtr="0" anchor="t" bIns="45700" lIns="0" spcFirstLastPara="1" rIns="0" wrap="square" tIns="45700"/>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26" name="Google Shape;26;p3"/>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 name="Google Shape;27;p3"/>
          <p:cNvSpPr txBox="1"/>
          <p:nvPr>
            <p:ph idx="11" type="ftr"/>
          </p:nvPr>
        </p:nvSpPr>
        <p:spPr>
          <a:xfrm>
            <a:off x="3686185" y="6459785"/>
            <a:ext cx="4822804" cy="365125"/>
          </a:xfrm>
          <a:prstGeom prst="rect">
            <a:avLst/>
          </a:prstGeom>
          <a:noFill/>
          <a:ln>
            <a:noFill/>
          </a:ln>
        </p:spPr>
        <p:txBody>
          <a:bodyPr anchorCtr="0" anchor="ctr" bIns="45700" lIns="91425" spcFirstLastPara="1" rIns="91425" wrap="square" tIns="4570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 name="Google Shape;28;p3"/>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showMasterSp="0" type="secHead">
  <p:cSld name="SECTION_HEADER">
    <p:bg>
      <p:bgPr>
        <a:solidFill>
          <a:schemeClr val="lt1"/>
        </a:solidFill>
      </p:bgPr>
    </p:bg>
    <p:spTree>
      <p:nvGrpSpPr>
        <p:cNvPr id="29" name="Shape 29"/>
        <p:cNvGrpSpPr/>
        <p:nvPr/>
      </p:nvGrpSpPr>
      <p:grpSpPr>
        <a:xfrm>
          <a:off x="0" y="0"/>
          <a:ext cx="0" cy="0"/>
          <a:chOff x="0" y="0"/>
          <a:chExt cx="0" cy="0"/>
        </a:xfrm>
      </p:grpSpPr>
      <p:sp>
        <p:nvSpPr>
          <p:cNvPr id="30" name="Google Shape;30;p4"/>
          <p:cNvSpPr/>
          <p:nvPr/>
        </p:nvSpPr>
        <p:spPr>
          <a:xfrm>
            <a:off x="3175" y="6400800"/>
            <a:ext cx="12188825" cy="457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4"/>
          <p:cNvSpPr/>
          <p:nvPr/>
        </p:nvSpPr>
        <p:spPr>
          <a:xfrm>
            <a:off x="15" y="6334316"/>
            <a:ext cx="12188825" cy="64008"/>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4"/>
          <p:cNvSpPr txBox="1"/>
          <p:nvPr>
            <p:ph type="title"/>
          </p:nvPr>
        </p:nvSpPr>
        <p:spPr>
          <a:xfrm>
            <a:off x="1097280" y="758952"/>
            <a:ext cx="10058400" cy="3566160"/>
          </a:xfrm>
          <a:prstGeom prst="rect">
            <a:avLst/>
          </a:prstGeom>
          <a:noFill/>
          <a:ln>
            <a:noFill/>
          </a:ln>
        </p:spPr>
        <p:txBody>
          <a:bodyPr anchorCtr="0" anchor="b" bIns="45700" lIns="91425" spcFirstLastPara="1" rIns="91425" wrap="square" tIns="45700"/>
          <a:lstStyle>
            <a:lvl1pPr lvl="0" algn="l">
              <a:lnSpc>
                <a:spcPct val="85000"/>
              </a:lnSpc>
              <a:spcBef>
                <a:spcPts val="0"/>
              </a:spcBef>
              <a:spcAft>
                <a:spcPts val="0"/>
              </a:spcAft>
              <a:buClr>
                <a:srgbClr val="262626"/>
              </a:buClr>
              <a:buSzPts val="8000"/>
              <a:buFont typeface="Calibri"/>
              <a:buNone/>
              <a:defRPr b="0" sz="8000">
                <a:solidFill>
                  <a:srgbClr val="26262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3" name="Google Shape;33;p4"/>
          <p:cNvSpPr txBox="1"/>
          <p:nvPr>
            <p:ph idx="1" type="body"/>
          </p:nvPr>
        </p:nvSpPr>
        <p:spPr>
          <a:xfrm>
            <a:off x="1097280" y="4453128"/>
            <a:ext cx="10058400" cy="1143000"/>
          </a:xfrm>
          <a:prstGeom prst="rect">
            <a:avLst/>
          </a:prstGeom>
          <a:noFill/>
          <a:ln>
            <a:noFill/>
          </a:ln>
        </p:spPr>
        <p:txBody>
          <a:bodyPr anchorCtr="0" anchor="t" bIns="45700" lIns="91425" spcFirstLastPara="1" rIns="91425" wrap="square" tIns="45700"/>
          <a:lstStyle>
            <a:lvl1pPr indent="-228600" lvl="0" marL="457200" algn="l">
              <a:lnSpc>
                <a:spcPct val="90000"/>
              </a:lnSpc>
              <a:spcBef>
                <a:spcPts val="1200"/>
              </a:spcBef>
              <a:spcAft>
                <a:spcPts val="0"/>
              </a:spcAft>
              <a:buSzPts val="2400"/>
              <a:buNone/>
              <a:defRPr sz="2400" cap="none">
                <a:solidFill>
                  <a:schemeClr val="dk2"/>
                </a:solidFill>
                <a:latin typeface="Calibri"/>
                <a:ea typeface="Calibri"/>
                <a:cs typeface="Calibri"/>
                <a:sym typeface="Calibri"/>
              </a:defRPr>
            </a:lvl1pPr>
            <a:lvl2pPr indent="-228600" lvl="1" marL="914400" algn="l">
              <a:lnSpc>
                <a:spcPct val="90000"/>
              </a:lnSpc>
              <a:spcBef>
                <a:spcPts val="200"/>
              </a:spcBef>
              <a:spcAft>
                <a:spcPts val="0"/>
              </a:spcAft>
              <a:buSzPts val="1800"/>
              <a:buNone/>
              <a:defRPr sz="1800">
                <a:solidFill>
                  <a:srgbClr val="888888"/>
                </a:solidFill>
              </a:defRPr>
            </a:lvl2pPr>
            <a:lvl3pPr indent="-228600" lvl="2" marL="1371600" algn="l">
              <a:lnSpc>
                <a:spcPct val="90000"/>
              </a:lnSpc>
              <a:spcBef>
                <a:spcPts val="400"/>
              </a:spcBef>
              <a:spcAft>
                <a:spcPts val="0"/>
              </a:spcAft>
              <a:buSzPts val="1600"/>
              <a:buNone/>
              <a:defRPr sz="1600">
                <a:solidFill>
                  <a:srgbClr val="888888"/>
                </a:solidFill>
              </a:defRPr>
            </a:lvl3pPr>
            <a:lvl4pPr indent="-228600" lvl="3" marL="1828800" algn="l">
              <a:lnSpc>
                <a:spcPct val="90000"/>
              </a:lnSpc>
              <a:spcBef>
                <a:spcPts val="400"/>
              </a:spcBef>
              <a:spcAft>
                <a:spcPts val="0"/>
              </a:spcAft>
              <a:buSzPts val="1400"/>
              <a:buNone/>
              <a:defRPr sz="1400">
                <a:solidFill>
                  <a:srgbClr val="888888"/>
                </a:solidFill>
              </a:defRPr>
            </a:lvl4pPr>
            <a:lvl5pPr indent="-228600" lvl="4" marL="2286000" algn="l">
              <a:lnSpc>
                <a:spcPct val="90000"/>
              </a:lnSpc>
              <a:spcBef>
                <a:spcPts val="400"/>
              </a:spcBef>
              <a:spcAft>
                <a:spcPts val="0"/>
              </a:spcAft>
              <a:buSzPts val="1400"/>
              <a:buNone/>
              <a:defRPr sz="1400">
                <a:solidFill>
                  <a:srgbClr val="888888"/>
                </a:solidFill>
              </a:defRPr>
            </a:lvl5pPr>
            <a:lvl6pPr indent="-228600" lvl="5" marL="2743200" algn="l">
              <a:lnSpc>
                <a:spcPct val="90000"/>
              </a:lnSpc>
              <a:spcBef>
                <a:spcPts val="400"/>
              </a:spcBef>
              <a:spcAft>
                <a:spcPts val="0"/>
              </a:spcAft>
              <a:buSzPts val="1400"/>
              <a:buNone/>
              <a:defRPr sz="1400">
                <a:solidFill>
                  <a:srgbClr val="888888"/>
                </a:solidFill>
              </a:defRPr>
            </a:lvl6pPr>
            <a:lvl7pPr indent="-228600" lvl="6" marL="3200400" algn="l">
              <a:lnSpc>
                <a:spcPct val="90000"/>
              </a:lnSpc>
              <a:spcBef>
                <a:spcPts val="400"/>
              </a:spcBef>
              <a:spcAft>
                <a:spcPts val="0"/>
              </a:spcAft>
              <a:buSzPts val="1400"/>
              <a:buNone/>
              <a:defRPr sz="1400">
                <a:solidFill>
                  <a:srgbClr val="888888"/>
                </a:solidFill>
              </a:defRPr>
            </a:lvl7pPr>
            <a:lvl8pPr indent="-228600" lvl="7" marL="3657600" algn="l">
              <a:lnSpc>
                <a:spcPct val="90000"/>
              </a:lnSpc>
              <a:spcBef>
                <a:spcPts val="400"/>
              </a:spcBef>
              <a:spcAft>
                <a:spcPts val="0"/>
              </a:spcAft>
              <a:buSzPts val="1400"/>
              <a:buNone/>
              <a:defRPr sz="1400">
                <a:solidFill>
                  <a:srgbClr val="888888"/>
                </a:solidFill>
              </a:defRPr>
            </a:lvl8pPr>
            <a:lvl9pPr indent="-228600" lvl="8" marL="4114800" algn="l">
              <a:lnSpc>
                <a:spcPct val="90000"/>
              </a:lnSpc>
              <a:spcBef>
                <a:spcPts val="400"/>
              </a:spcBef>
              <a:spcAft>
                <a:spcPts val="400"/>
              </a:spcAft>
              <a:buSzPts val="1400"/>
              <a:buNone/>
              <a:defRPr sz="1400">
                <a:solidFill>
                  <a:srgbClr val="888888"/>
                </a:solidFill>
              </a:defRPr>
            </a:lvl9pPr>
          </a:lstStyle>
          <a:p/>
        </p:txBody>
      </p:sp>
      <p:sp>
        <p:nvSpPr>
          <p:cNvPr id="34" name="Google Shape;34;p4"/>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4"/>
          <p:cNvSpPr txBox="1"/>
          <p:nvPr>
            <p:ph idx="11" type="ftr"/>
          </p:nvPr>
        </p:nvSpPr>
        <p:spPr>
          <a:xfrm>
            <a:off x="3686185" y="6459785"/>
            <a:ext cx="4822804" cy="365125"/>
          </a:xfrm>
          <a:prstGeom prst="rect">
            <a:avLst/>
          </a:prstGeom>
          <a:noFill/>
          <a:ln>
            <a:noFill/>
          </a:ln>
        </p:spPr>
        <p:txBody>
          <a:bodyPr anchorCtr="0" anchor="ctr" bIns="45700" lIns="91425" spcFirstLastPara="1" rIns="91425" wrap="square" tIns="4570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 name="Google Shape;36;p4"/>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cxnSp>
        <p:nvCxnSpPr>
          <p:cNvPr id="37" name="Google Shape;37;p4"/>
          <p:cNvCxnSpPr/>
          <p:nvPr/>
        </p:nvCxnSpPr>
        <p:spPr>
          <a:xfrm>
            <a:off x="1207658" y="4343400"/>
            <a:ext cx="9875520" cy="0"/>
          </a:xfrm>
          <a:prstGeom prst="straightConnector1">
            <a:avLst/>
          </a:prstGeom>
          <a:noFill/>
          <a:ln cap="flat" cmpd="sng" w="9525">
            <a:solidFill>
              <a:srgbClr val="7F7F7F"/>
            </a:solidFill>
            <a:prstDash val="solid"/>
            <a:round/>
            <a:headEnd len="sm" w="sm" type="none"/>
            <a:tailEnd len="sm" w="sm" type="none"/>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38" name="Shape 38"/>
        <p:cNvGrpSpPr/>
        <p:nvPr/>
      </p:nvGrpSpPr>
      <p:grpSpPr>
        <a:xfrm>
          <a:off x="0" y="0"/>
          <a:ext cx="0" cy="0"/>
          <a:chOff x="0" y="0"/>
          <a:chExt cx="0" cy="0"/>
        </a:xfrm>
      </p:grpSpPr>
      <p:sp>
        <p:nvSpPr>
          <p:cNvPr id="39" name="Google Shape;39;p5"/>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lstStyle>
            <a:lvl1pPr lvl="0" algn="l">
              <a:lnSpc>
                <a:spcPct val="85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0" name="Google Shape;40;p5"/>
          <p:cNvSpPr txBox="1"/>
          <p:nvPr>
            <p:ph idx="1" type="body"/>
          </p:nvPr>
        </p:nvSpPr>
        <p:spPr>
          <a:xfrm>
            <a:off x="1097279" y="1845734"/>
            <a:ext cx="4937760" cy="4023360"/>
          </a:xfrm>
          <a:prstGeom prst="rect">
            <a:avLst/>
          </a:prstGeom>
          <a:noFill/>
          <a:ln>
            <a:noFill/>
          </a:ln>
        </p:spPr>
        <p:txBody>
          <a:bodyPr anchorCtr="0" anchor="t" bIns="45700" lIns="0" spcFirstLastPara="1" rIns="0" wrap="square" tIns="45700"/>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41" name="Google Shape;41;p5"/>
          <p:cNvSpPr txBox="1"/>
          <p:nvPr>
            <p:ph idx="2" type="body"/>
          </p:nvPr>
        </p:nvSpPr>
        <p:spPr>
          <a:xfrm>
            <a:off x="6217920" y="1845735"/>
            <a:ext cx="4937760" cy="4023360"/>
          </a:xfrm>
          <a:prstGeom prst="rect">
            <a:avLst/>
          </a:prstGeom>
          <a:noFill/>
          <a:ln>
            <a:noFill/>
          </a:ln>
        </p:spPr>
        <p:txBody>
          <a:bodyPr anchorCtr="0" anchor="t" bIns="45700" lIns="0" spcFirstLastPara="1" rIns="0" wrap="square" tIns="45700"/>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42" name="Google Shape;42;p5"/>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5"/>
          <p:cNvSpPr txBox="1"/>
          <p:nvPr>
            <p:ph idx="11" type="ftr"/>
          </p:nvPr>
        </p:nvSpPr>
        <p:spPr>
          <a:xfrm>
            <a:off x="3686185" y="6459785"/>
            <a:ext cx="4822804" cy="365125"/>
          </a:xfrm>
          <a:prstGeom prst="rect">
            <a:avLst/>
          </a:prstGeom>
          <a:noFill/>
          <a:ln>
            <a:noFill/>
          </a:ln>
        </p:spPr>
        <p:txBody>
          <a:bodyPr anchorCtr="0" anchor="ctr" bIns="45700" lIns="91425" spcFirstLastPara="1" rIns="91425" wrap="square" tIns="4570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 name="Google Shape;44;p5"/>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45" name="Shape 45"/>
        <p:cNvGrpSpPr/>
        <p:nvPr/>
      </p:nvGrpSpPr>
      <p:grpSpPr>
        <a:xfrm>
          <a:off x="0" y="0"/>
          <a:ext cx="0" cy="0"/>
          <a:chOff x="0" y="0"/>
          <a:chExt cx="0" cy="0"/>
        </a:xfrm>
      </p:grpSpPr>
      <p:sp>
        <p:nvSpPr>
          <p:cNvPr id="46" name="Google Shape;46;p6"/>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lstStyle>
            <a:lvl1pPr lvl="0" algn="l">
              <a:lnSpc>
                <a:spcPct val="85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7" name="Google Shape;47;p6"/>
          <p:cNvSpPr txBox="1"/>
          <p:nvPr>
            <p:ph idx="1" type="body"/>
          </p:nvPr>
        </p:nvSpPr>
        <p:spPr>
          <a:xfrm>
            <a:off x="1097280" y="1846052"/>
            <a:ext cx="4937760" cy="736282"/>
          </a:xfrm>
          <a:prstGeom prst="rect">
            <a:avLst/>
          </a:prstGeom>
          <a:noFill/>
          <a:ln>
            <a:noFill/>
          </a:ln>
        </p:spPr>
        <p:txBody>
          <a:bodyPr anchorCtr="0" anchor="ctr" bIns="45700" lIns="91425" spcFirstLastPara="1" rIns="91425" wrap="square" tIns="45700"/>
          <a:lstStyle>
            <a:lvl1pPr indent="-228600" lvl="0" marL="457200" algn="l">
              <a:lnSpc>
                <a:spcPct val="90000"/>
              </a:lnSpc>
              <a:spcBef>
                <a:spcPts val="1200"/>
              </a:spcBef>
              <a:spcAft>
                <a:spcPts val="0"/>
              </a:spcAft>
              <a:buSzPts val="2000"/>
              <a:buNone/>
              <a:defRPr b="0" sz="2000" cap="none">
                <a:solidFill>
                  <a:schemeClr val="dk2"/>
                </a:solidFill>
              </a:defRPr>
            </a:lvl1pPr>
            <a:lvl2pPr indent="-228600" lvl="1" marL="914400" algn="l">
              <a:lnSpc>
                <a:spcPct val="90000"/>
              </a:lnSpc>
              <a:spcBef>
                <a:spcPts val="200"/>
              </a:spcBef>
              <a:spcAft>
                <a:spcPts val="0"/>
              </a:spcAft>
              <a:buSzPts val="2000"/>
              <a:buNone/>
              <a:defRPr b="1" sz="2000"/>
            </a:lvl2pPr>
            <a:lvl3pPr indent="-228600" lvl="2" marL="1371600" algn="l">
              <a:lnSpc>
                <a:spcPct val="90000"/>
              </a:lnSpc>
              <a:spcBef>
                <a:spcPts val="400"/>
              </a:spcBef>
              <a:spcAft>
                <a:spcPts val="0"/>
              </a:spcAft>
              <a:buSzPts val="1800"/>
              <a:buNone/>
              <a:defRPr b="1" sz="1800"/>
            </a:lvl3pPr>
            <a:lvl4pPr indent="-228600" lvl="3" marL="1828800" algn="l">
              <a:lnSpc>
                <a:spcPct val="90000"/>
              </a:lnSpc>
              <a:spcBef>
                <a:spcPts val="400"/>
              </a:spcBef>
              <a:spcAft>
                <a:spcPts val="0"/>
              </a:spcAft>
              <a:buSzPts val="1600"/>
              <a:buNone/>
              <a:defRPr b="1" sz="1600"/>
            </a:lvl4pPr>
            <a:lvl5pPr indent="-228600" lvl="4" marL="2286000" algn="l">
              <a:lnSpc>
                <a:spcPct val="90000"/>
              </a:lnSpc>
              <a:spcBef>
                <a:spcPts val="400"/>
              </a:spcBef>
              <a:spcAft>
                <a:spcPts val="0"/>
              </a:spcAft>
              <a:buSzPts val="1600"/>
              <a:buNone/>
              <a:defRPr b="1" sz="1600"/>
            </a:lvl5pPr>
            <a:lvl6pPr indent="-228600" lvl="5" marL="2743200" algn="l">
              <a:lnSpc>
                <a:spcPct val="90000"/>
              </a:lnSpc>
              <a:spcBef>
                <a:spcPts val="400"/>
              </a:spcBef>
              <a:spcAft>
                <a:spcPts val="0"/>
              </a:spcAft>
              <a:buSzPts val="1600"/>
              <a:buNone/>
              <a:defRPr b="1" sz="1600"/>
            </a:lvl6pPr>
            <a:lvl7pPr indent="-228600" lvl="6" marL="3200400" algn="l">
              <a:lnSpc>
                <a:spcPct val="90000"/>
              </a:lnSpc>
              <a:spcBef>
                <a:spcPts val="400"/>
              </a:spcBef>
              <a:spcAft>
                <a:spcPts val="0"/>
              </a:spcAft>
              <a:buSzPts val="1600"/>
              <a:buNone/>
              <a:defRPr b="1" sz="1600"/>
            </a:lvl7pPr>
            <a:lvl8pPr indent="-228600" lvl="7" marL="3657600" algn="l">
              <a:lnSpc>
                <a:spcPct val="90000"/>
              </a:lnSpc>
              <a:spcBef>
                <a:spcPts val="400"/>
              </a:spcBef>
              <a:spcAft>
                <a:spcPts val="0"/>
              </a:spcAft>
              <a:buSzPts val="1600"/>
              <a:buNone/>
              <a:defRPr b="1" sz="1600"/>
            </a:lvl8pPr>
            <a:lvl9pPr indent="-228600" lvl="8" marL="4114800" algn="l">
              <a:lnSpc>
                <a:spcPct val="90000"/>
              </a:lnSpc>
              <a:spcBef>
                <a:spcPts val="400"/>
              </a:spcBef>
              <a:spcAft>
                <a:spcPts val="400"/>
              </a:spcAft>
              <a:buSzPts val="1600"/>
              <a:buNone/>
              <a:defRPr b="1" sz="1600"/>
            </a:lvl9pPr>
          </a:lstStyle>
          <a:p/>
        </p:txBody>
      </p:sp>
      <p:sp>
        <p:nvSpPr>
          <p:cNvPr id="48" name="Google Shape;48;p6"/>
          <p:cNvSpPr txBox="1"/>
          <p:nvPr>
            <p:ph idx="2" type="body"/>
          </p:nvPr>
        </p:nvSpPr>
        <p:spPr>
          <a:xfrm>
            <a:off x="1097280" y="2582334"/>
            <a:ext cx="4937760" cy="3378200"/>
          </a:xfrm>
          <a:prstGeom prst="rect">
            <a:avLst/>
          </a:prstGeom>
          <a:noFill/>
          <a:ln>
            <a:noFill/>
          </a:ln>
        </p:spPr>
        <p:txBody>
          <a:bodyPr anchorCtr="0" anchor="t" bIns="45700" lIns="0" spcFirstLastPara="1" rIns="0" wrap="square" tIns="45700"/>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49" name="Google Shape;49;p6"/>
          <p:cNvSpPr txBox="1"/>
          <p:nvPr>
            <p:ph idx="3" type="body"/>
          </p:nvPr>
        </p:nvSpPr>
        <p:spPr>
          <a:xfrm>
            <a:off x="6217920" y="1846052"/>
            <a:ext cx="4937760" cy="736282"/>
          </a:xfrm>
          <a:prstGeom prst="rect">
            <a:avLst/>
          </a:prstGeom>
          <a:noFill/>
          <a:ln>
            <a:noFill/>
          </a:ln>
        </p:spPr>
        <p:txBody>
          <a:bodyPr anchorCtr="0" anchor="ctr" bIns="45700" lIns="91425" spcFirstLastPara="1" rIns="91425" wrap="square" tIns="45700"/>
          <a:lstStyle>
            <a:lvl1pPr indent="-228600" lvl="0" marL="457200" algn="l">
              <a:lnSpc>
                <a:spcPct val="90000"/>
              </a:lnSpc>
              <a:spcBef>
                <a:spcPts val="1200"/>
              </a:spcBef>
              <a:spcAft>
                <a:spcPts val="0"/>
              </a:spcAft>
              <a:buSzPts val="2000"/>
              <a:buNone/>
              <a:defRPr b="0" sz="2000" cap="none">
                <a:solidFill>
                  <a:schemeClr val="dk2"/>
                </a:solidFill>
              </a:defRPr>
            </a:lvl1pPr>
            <a:lvl2pPr indent="-228600" lvl="1" marL="914400" algn="l">
              <a:lnSpc>
                <a:spcPct val="90000"/>
              </a:lnSpc>
              <a:spcBef>
                <a:spcPts val="200"/>
              </a:spcBef>
              <a:spcAft>
                <a:spcPts val="0"/>
              </a:spcAft>
              <a:buSzPts val="2000"/>
              <a:buNone/>
              <a:defRPr b="1" sz="2000"/>
            </a:lvl2pPr>
            <a:lvl3pPr indent="-228600" lvl="2" marL="1371600" algn="l">
              <a:lnSpc>
                <a:spcPct val="90000"/>
              </a:lnSpc>
              <a:spcBef>
                <a:spcPts val="400"/>
              </a:spcBef>
              <a:spcAft>
                <a:spcPts val="0"/>
              </a:spcAft>
              <a:buSzPts val="1800"/>
              <a:buNone/>
              <a:defRPr b="1" sz="1800"/>
            </a:lvl3pPr>
            <a:lvl4pPr indent="-228600" lvl="3" marL="1828800" algn="l">
              <a:lnSpc>
                <a:spcPct val="90000"/>
              </a:lnSpc>
              <a:spcBef>
                <a:spcPts val="400"/>
              </a:spcBef>
              <a:spcAft>
                <a:spcPts val="0"/>
              </a:spcAft>
              <a:buSzPts val="1600"/>
              <a:buNone/>
              <a:defRPr b="1" sz="1600"/>
            </a:lvl4pPr>
            <a:lvl5pPr indent="-228600" lvl="4" marL="2286000" algn="l">
              <a:lnSpc>
                <a:spcPct val="90000"/>
              </a:lnSpc>
              <a:spcBef>
                <a:spcPts val="400"/>
              </a:spcBef>
              <a:spcAft>
                <a:spcPts val="0"/>
              </a:spcAft>
              <a:buSzPts val="1600"/>
              <a:buNone/>
              <a:defRPr b="1" sz="1600"/>
            </a:lvl5pPr>
            <a:lvl6pPr indent="-228600" lvl="5" marL="2743200" algn="l">
              <a:lnSpc>
                <a:spcPct val="90000"/>
              </a:lnSpc>
              <a:spcBef>
                <a:spcPts val="400"/>
              </a:spcBef>
              <a:spcAft>
                <a:spcPts val="0"/>
              </a:spcAft>
              <a:buSzPts val="1600"/>
              <a:buNone/>
              <a:defRPr b="1" sz="1600"/>
            </a:lvl6pPr>
            <a:lvl7pPr indent="-228600" lvl="6" marL="3200400" algn="l">
              <a:lnSpc>
                <a:spcPct val="90000"/>
              </a:lnSpc>
              <a:spcBef>
                <a:spcPts val="400"/>
              </a:spcBef>
              <a:spcAft>
                <a:spcPts val="0"/>
              </a:spcAft>
              <a:buSzPts val="1600"/>
              <a:buNone/>
              <a:defRPr b="1" sz="1600"/>
            </a:lvl7pPr>
            <a:lvl8pPr indent="-228600" lvl="7" marL="3657600" algn="l">
              <a:lnSpc>
                <a:spcPct val="90000"/>
              </a:lnSpc>
              <a:spcBef>
                <a:spcPts val="400"/>
              </a:spcBef>
              <a:spcAft>
                <a:spcPts val="0"/>
              </a:spcAft>
              <a:buSzPts val="1600"/>
              <a:buNone/>
              <a:defRPr b="1" sz="1600"/>
            </a:lvl8pPr>
            <a:lvl9pPr indent="-228600" lvl="8" marL="4114800" algn="l">
              <a:lnSpc>
                <a:spcPct val="90000"/>
              </a:lnSpc>
              <a:spcBef>
                <a:spcPts val="400"/>
              </a:spcBef>
              <a:spcAft>
                <a:spcPts val="400"/>
              </a:spcAft>
              <a:buSzPts val="1600"/>
              <a:buNone/>
              <a:defRPr b="1" sz="1600"/>
            </a:lvl9pPr>
          </a:lstStyle>
          <a:p/>
        </p:txBody>
      </p:sp>
      <p:sp>
        <p:nvSpPr>
          <p:cNvPr id="50" name="Google Shape;50;p6"/>
          <p:cNvSpPr txBox="1"/>
          <p:nvPr>
            <p:ph idx="4" type="body"/>
          </p:nvPr>
        </p:nvSpPr>
        <p:spPr>
          <a:xfrm>
            <a:off x="6217920" y="2582334"/>
            <a:ext cx="4937760" cy="3378200"/>
          </a:xfrm>
          <a:prstGeom prst="rect">
            <a:avLst/>
          </a:prstGeom>
          <a:noFill/>
          <a:ln>
            <a:noFill/>
          </a:ln>
        </p:spPr>
        <p:txBody>
          <a:bodyPr anchorCtr="0" anchor="t" bIns="45700" lIns="0" spcFirstLastPara="1" rIns="0" wrap="square" tIns="45700"/>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51" name="Google Shape;51;p6"/>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6"/>
          <p:cNvSpPr txBox="1"/>
          <p:nvPr>
            <p:ph idx="11" type="ftr"/>
          </p:nvPr>
        </p:nvSpPr>
        <p:spPr>
          <a:xfrm>
            <a:off x="3686185" y="6459785"/>
            <a:ext cx="4822804" cy="365125"/>
          </a:xfrm>
          <a:prstGeom prst="rect">
            <a:avLst/>
          </a:prstGeom>
          <a:noFill/>
          <a:ln>
            <a:noFill/>
          </a:ln>
        </p:spPr>
        <p:txBody>
          <a:bodyPr anchorCtr="0" anchor="ctr" bIns="45700" lIns="91425" spcFirstLastPara="1" rIns="91425" wrap="square" tIns="4570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6"/>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54" name="Shape 54"/>
        <p:cNvGrpSpPr/>
        <p:nvPr/>
      </p:nvGrpSpPr>
      <p:grpSpPr>
        <a:xfrm>
          <a:off x="0" y="0"/>
          <a:ext cx="0" cy="0"/>
          <a:chOff x="0" y="0"/>
          <a:chExt cx="0" cy="0"/>
        </a:xfrm>
      </p:grpSpPr>
      <p:sp>
        <p:nvSpPr>
          <p:cNvPr id="55" name="Google Shape;55;p7"/>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lstStyle>
            <a:lvl1pPr lvl="0" algn="l">
              <a:lnSpc>
                <a:spcPct val="85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7"/>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7"/>
          <p:cNvSpPr txBox="1"/>
          <p:nvPr>
            <p:ph idx="11" type="ftr"/>
          </p:nvPr>
        </p:nvSpPr>
        <p:spPr>
          <a:xfrm>
            <a:off x="3686185" y="6459785"/>
            <a:ext cx="4822804" cy="365125"/>
          </a:xfrm>
          <a:prstGeom prst="rect">
            <a:avLst/>
          </a:prstGeom>
          <a:noFill/>
          <a:ln>
            <a:noFill/>
          </a:ln>
        </p:spPr>
        <p:txBody>
          <a:bodyPr anchorCtr="0" anchor="ctr" bIns="45700" lIns="91425" spcFirstLastPara="1" rIns="91425" wrap="square" tIns="4570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 name="Google Shape;58;p7"/>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showMasterSp="0" type="blank">
  <p:cSld name="BLANK">
    <p:spTree>
      <p:nvGrpSpPr>
        <p:cNvPr id="59" name="Shape 59"/>
        <p:cNvGrpSpPr/>
        <p:nvPr/>
      </p:nvGrpSpPr>
      <p:grpSpPr>
        <a:xfrm>
          <a:off x="0" y="0"/>
          <a:ext cx="0" cy="0"/>
          <a:chOff x="0" y="0"/>
          <a:chExt cx="0" cy="0"/>
        </a:xfrm>
      </p:grpSpPr>
      <p:sp>
        <p:nvSpPr>
          <p:cNvPr id="60" name="Google Shape;60;p8"/>
          <p:cNvSpPr/>
          <p:nvPr/>
        </p:nvSpPr>
        <p:spPr>
          <a:xfrm>
            <a:off x="3175" y="6400800"/>
            <a:ext cx="12188825" cy="457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8"/>
          <p:cNvSpPr/>
          <p:nvPr/>
        </p:nvSpPr>
        <p:spPr>
          <a:xfrm>
            <a:off x="15" y="6334316"/>
            <a:ext cx="12188825" cy="64008"/>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8"/>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8"/>
          <p:cNvSpPr txBox="1"/>
          <p:nvPr>
            <p:ph idx="11" type="ftr"/>
          </p:nvPr>
        </p:nvSpPr>
        <p:spPr>
          <a:xfrm>
            <a:off x="3686185" y="6459785"/>
            <a:ext cx="4822804" cy="365125"/>
          </a:xfrm>
          <a:prstGeom prst="rect">
            <a:avLst/>
          </a:prstGeom>
          <a:noFill/>
          <a:ln>
            <a:noFill/>
          </a:ln>
        </p:spPr>
        <p:txBody>
          <a:bodyPr anchorCtr="0" anchor="ctr" bIns="45700" lIns="91425" spcFirstLastPara="1" rIns="91425" wrap="square" tIns="45700"/>
          <a:lstStyle>
            <a:lvl1pPr lvl="0" algn="ctr">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8"/>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showMasterSp="0" type="objTx">
  <p:cSld name="OBJECT_WITH_CAPTION_TEXT">
    <p:spTree>
      <p:nvGrpSpPr>
        <p:cNvPr id="65" name="Shape 65"/>
        <p:cNvGrpSpPr/>
        <p:nvPr/>
      </p:nvGrpSpPr>
      <p:grpSpPr>
        <a:xfrm>
          <a:off x="0" y="0"/>
          <a:ext cx="0" cy="0"/>
          <a:chOff x="0" y="0"/>
          <a:chExt cx="0" cy="0"/>
        </a:xfrm>
      </p:grpSpPr>
      <p:sp>
        <p:nvSpPr>
          <p:cNvPr id="66" name="Google Shape;66;p9"/>
          <p:cNvSpPr/>
          <p:nvPr/>
        </p:nvSpPr>
        <p:spPr>
          <a:xfrm>
            <a:off x="16" y="0"/>
            <a:ext cx="4050791" cy="68580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9"/>
          <p:cNvSpPr/>
          <p:nvPr/>
        </p:nvSpPr>
        <p:spPr>
          <a:xfrm>
            <a:off x="4040071" y="0"/>
            <a:ext cx="64008" cy="6858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9"/>
          <p:cNvSpPr txBox="1"/>
          <p:nvPr>
            <p:ph type="title"/>
          </p:nvPr>
        </p:nvSpPr>
        <p:spPr>
          <a:xfrm>
            <a:off x="457200" y="594359"/>
            <a:ext cx="3200400" cy="2286000"/>
          </a:xfrm>
          <a:prstGeom prst="rect">
            <a:avLst/>
          </a:prstGeom>
          <a:noFill/>
          <a:ln>
            <a:noFill/>
          </a:ln>
        </p:spPr>
        <p:txBody>
          <a:bodyPr anchorCtr="0" anchor="b" bIns="45700" lIns="91425" spcFirstLastPara="1" rIns="91425" wrap="square" tIns="45700"/>
          <a:lstStyle>
            <a:lvl1pPr lvl="0" algn="l">
              <a:lnSpc>
                <a:spcPct val="85000"/>
              </a:lnSpc>
              <a:spcBef>
                <a:spcPts val="0"/>
              </a:spcBef>
              <a:spcAft>
                <a:spcPts val="0"/>
              </a:spcAft>
              <a:buClr>
                <a:srgbClr val="FFFFFF"/>
              </a:buClr>
              <a:buSzPts val="3600"/>
              <a:buFont typeface="Calibri"/>
              <a:buNone/>
              <a:defRPr b="0" sz="3600">
                <a:solidFill>
                  <a:srgbClr val="FFFF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9" name="Google Shape;69;p9"/>
          <p:cNvSpPr txBox="1"/>
          <p:nvPr>
            <p:ph idx="1" type="body"/>
          </p:nvPr>
        </p:nvSpPr>
        <p:spPr>
          <a:xfrm>
            <a:off x="4800600" y="731520"/>
            <a:ext cx="6492240" cy="5257800"/>
          </a:xfrm>
          <a:prstGeom prst="rect">
            <a:avLst/>
          </a:prstGeom>
          <a:noFill/>
          <a:ln>
            <a:noFill/>
          </a:ln>
        </p:spPr>
        <p:txBody>
          <a:bodyPr anchorCtr="0" anchor="t" bIns="45700" lIns="0" spcFirstLastPara="1" rIns="0" wrap="square" tIns="45700"/>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70" name="Google Shape;70;p9"/>
          <p:cNvSpPr txBox="1"/>
          <p:nvPr>
            <p:ph idx="2" type="body"/>
          </p:nvPr>
        </p:nvSpPr>
        <p:spPr>
          <a:xfrm>
            <a:off x="457200" y="2926080"/>
            <a:ext cx="3200400" cy="3379124"/>
          </a:xfrm>
          <a:prstGeom prst="rect">
            <a:avLst/>
          </a:prstGeom>
          <a:noFill/>
          <a:ln>
            <a:noFill/>
          </a:ln>
        </p:spPr>
        <p:txBody>
          <a:bodyPr anchorCtr="0" anchor="t" bIns="45700" lIns="91425" spcFirstLastPara="1" rIns="91425" wrap="square" tIns="45700"/>
          <a:lstStyle>
            <a:lvl1pPr indent="-228600" lvl="0" marL="457200" algn="l">
              <a:lnSpc>
                <a:spcPct val="90000"/>
              </a:lnSpc>
              <a:spcBef>
                <a:spcPts val="1200"/>
              </a:spcBef>
              <a:spcAft>
                <a:spcPts val="0"/>
              </a:spcAft>
              <a:buSzPts val="1500"/>
              <a:buNone/>
              <a:defRPr sz="1500">
                <a:solidFill>
                  <a:srgbClr val="FFFFFF"/>
                </a:solidFill>
              </a:defRPr>
            </a:lvl1pPr>
            <a:lvl2pPr indent="-228600" lvl="1" marL="914400" algn="l">
              <a:lnSpc>
                <a:spcPct val="90000"/>
              </a:lnSpc>
              <a:spcBef>
                <a:spcPts val="200"/>
              </a:spcBef>
              <a:spcAft>
                <a:spcPts val="0"/>
              </a:spcAft>
              <a:buSzPts val="1200"/>
              <a:buNone/>
              <a:defRPr sz="1200"/>
            </a:lvl2pPr>
            <a:lvl3pPr indent="-228600" lvl="2" marL="1371600" algn="l">
              <a:lnSpc>
                <a:spcPct val="90000"/>
              </a:lnSpc>
              <a:spcBef>
                <a:spcPts val="400"/>
              </a:spcBef>
              <a:spcAft>
                <a:spcPts val="0"/>
              </a:spcAft>
              <a:buSzPts val="1000"/>
              <a:buNone/>
              <a:defRPr sz="1000"/>
            </a:lvl3pPr>
            <a:lvl4pPr indent="-228600" lvl="3" marL="1828800" algn="l">
              <a:lnSpc>
                <a:spcPct val="90000"/>
              </a:lnSpc>
              <a:spcBef>
                <a:spcPts val="400"/>
              </a:spcBef>
              <a:spcAft>
                <a:spcPts val="0"/>
              </a:spcAft>
              <a:buSzPts val="900"/>
              <a:buNone/>
              <a:defRPr sz="900"/>
            </a:lvl4pPr>
            <a:lvl5pPr indent="-228600" lvl="4" marL="2286000" algn="l">
              <a:lnSpc>
                <a:spcPct val="90000"/>
              </a:lnSpc>
              <a:spcBef>
                <a:spcPts val="400"/>
              </a:spcBef>
              <a:spcAft>
                <a:spcPts val="0"/>
              </a:spcAft>
              <a:buSzPts val="900"/>
              <a:buNone/>
              <a:defRPr sz="900"/>
            </a:lvl5pPr>
            <a:lvl6pPr indent="-228600" lvl="5" marL="2743200" algn="l">
              <a:lnSpc>
                <a:spcPct val="90000"/>
              </a:lnSpc>
              <a:spcBef>
                <a:spcPts val="400"/>
              </a:spcBef>
              <a:spcAft>
                <a:spcPts val="0"/>
              </a:spcAft>
              <a:buSzPts val="900"/>
              <a:buNone/>
              <a:defRPr sz="900"/>
            </a:lvl6pPr>
            <a:lvl7pPr indent="-228600" lvl="6" marL="3200400" algn="l">
              <a:lnSpc>
                <a:spcPct val="90000"/>
              </a:lnSpc>
              <a:spcBef>
                <a:spcPts val="400"/>
              </a:spcBef>
              <a:spcAft>
                <a:spcPts val="0"/>
              </a:spcAft>
              <a:buSzPts val="900"/>
              <a:buNone/>
              <a:defRPr sz="900"/>
            </a:lvl7pPr>
            <a:lvl8pPr indent="-228600" lvl="7" marL="3657600" algn="l">
              <a:lnSpc>
                <a:spcPct val="90000"/>
              </a:lnSpc>
              <a:spcBef>
                <a:spcPts val="400"/>
              </a:spcBef>
              <a:spcAft>
                <a:spcPts val="0"/>
              </a:spcAft>
              <a:buSzPts val="900"/>
              <a:buNone/>
              <a:defRPr sz="900"/>
            </a:lvl8pPr>
            <a:lvl9pPr indent="-228600" lvl="8" marL="4114800" algn="l">
              <a:lnSpc>
                <a:spcPct val="90000"/>
              </a:lnSpc>
              <a:spcBef>
                <a:spcPts val="400"/>
              </a:spcBef>
              <a:spcAft>
                <a:spcPts val="400"/>
              </a:spcAft>
              <a:buSzPts val="900"/>
              <a:buNone/>
              <a:defRPr sz="900"/>
            </a:lvl9pPr>
          </a:lstStyle>
          <a:p/>
        </p:txBody>
      </p:sp>
      <p:sp>
        <p:nvSpPr>
          <p:cNvPr id="71" name="Google Shape;71;p9"/>
          <p:cNvSpPr txBox="1"/>
          <p:nvPr>
            <p:ph idx="10" type="dt"/>
          </p:nvPr>
        </p:nvSpPr>
        <p:spPr>
          <a:xfrm>
            <a:off x="465512" y="6459785"/>
            <a:ext cx="2618510" cy="365125"/>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9"/>
          <p:cNvSpPr txBox="1"/>
          <p:nvPr>
            <p:ph idx="11" type="ftr"/>
          </p:nvPr>
        </p:nvSpPr>
        <p:spPr>
          <a:xfrm>
            <a:off x="4800600" y="6459785"/>
            <a:ext cx="4648200" cy="365125"/>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9"/>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050">
                <a:solidFill>
                  <a:schemeClr val="dk2"/>
                </a:solidFill>
                <a:latin typeface="Calibri"/>
                <a:ea typeface="Calibri"/>
                <a:cs typeface="Calibri"/>
                <a:sym typeface="Calibri"/>
              </a:defRPr>
            </a:lvl1pPr>
            <a:lvl2pPr indent="0" lvl="1" marL="0" algn="r">
              <a:spcBef>
                <a:spcPts val="0"/>
              </a:spcBef>
              <a:buNone/>
              <a:defRPr sz="1050">
                <a:solidFill>
                  <a:schemeClr val="dk2"/>
                </a:solidFill>
                <a:latin typeface="Calibri"/>
                <a:ea typeface="Calibri"/>
                <a:cs typeface="Calibri"/>
                <a:sym typeface="Calibri"/>
              </a:defRPr>
            </a:lvl2pPr>
            <a:lvl3pPr indent="0" lvl="2" marL="0" algn="r">
              <a:spcBef>
                <a:spcPts val="0"/>
              </a:spcBef>
              <a:buNone/>
              <a:defRPr sz="1050">
                <a:solidFill>
                  <a:schemeClr val="dk2"/>
                </a:solidFill>
                <a:latin typeface="Calibri"/>
                <a:ea typeface="Calibri"/>
                <a:cs typeface="Calibri"/>
                <a:sym typeface="Calibri"/>
              </a:defRPr>
            </a:lvl3pPr>
            <a:lvl4pPr indent="0" lvl="3" marL="0" algn="r">
              <a:spcBef>
                <a:spcPts val="0"/>
              </a:spcBef>
              <a:buNone/>
              <a:defRPr sz="1050">
                <a:solidFill>
                  <a:schemeClr val="dk2"/>
                </a:solidFill>
                <a:latin typeface="Calibri"/>
                <a:ea typeface="Calibri"/>
                <a:cs typeface="Calibri"/>
                <a:sym typeface="Calibri"/>
              </a:defRPr>
            </a:lvl4pPr>
            <a:lvl5pPr indent="0" lvl="4" marL="0" algn="r">
              <a:spcBef>
                <a:spcPts val="0"/>
              </a:spcBef>
              <a:buNone/>
              <a:defRPr sz="1050">
                <a:solidFill>
                  <a:schemeClr val="dk2"/>
                </a:solidFill>
                <a:latin typeface="Calibri"/>
                <a:ea typeface="Calibri"/>
                <a:cs typeface="Calibri"/>
                <a:sym typeface="Calibri"/>
              </a:defRPr>
            </a:lvl5pPr>
            <a:lvl6pPr indent="0" lvl="5" marL="0" algn="r">
              <a:spcBef>
                <a:spcPts val="0"/>
              </a:spcBef>
              <a:buNone/>
              <a:defRPr sz="1050">
                <a:solidFill>
                  <a:schemeClr val="dk2"/>
                </a:solidFill>
                <a:latin typeface="Calibri"/>
                <a:ea typeface="Calibri"/>
                <a:cs typeface="Calibri"/>
                <a:sym typeface="Calibri"/>
              </a:defRPr>
            </a:lvl6pPr>
            <a:lvl7pPr indent="0" lvl="6" marL="0" algn="r">
              <a:spcBef>
                <a:spcPts val="0"/>
              </a:spcBef>
              <a:buNone/>
              <a:defRPr sz="1050">
                <a:solidFill>
                  <a:schemeClr val="dk2"/>
                </a:solidFill>
                <a:latin typeface="Calibri"/>
                <a:ea typeface="Calibri"/>
                <a:cs typeface="Calibri"/>
                <a:sym typeface="Calibri"/>
              </a:defRPr>
            </a:lvl7pPr>
            <a:lvl8pPr indent="0" lvl="7" marL="0" algn="r">
              <a:spcBef>
                <a:spcPts val="0"/>
              </a:spcBef>
              <a:buNone/>
              <a:defRPr sz="1050">
                <a:solidFill>
                  <a:schemeClr val="dk2"/>
                </a:solidFill>
                <a:latin typeface="Calibri"/>
                <a:ea typeface="Calibri"/>
                <a:cs typeface="Calibri"/>
                <a:sym typeface="Calibri"/>
              </a:defRPr>
            </a:lvl8pPr>
            <a:lvl9pPr indent="0" lvl="8" marL="0" algn="r">
              <a:spcBef>
                <a:spcPts val="0"/>
              </a:spcBef>
              <a:buNone/>
              <a:defRPr sz="1050">
                <a:solidFill>
                  <a:schemeClr val="dk2"/>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showMasterSp="0" type="picTx">
  <p:cSld name="PICTURE_WITH_CAPTION_TEXT">
    <p:spTree>
      <p:nvGrpSpPr>
        <p:cNvPr id="74" name="Shape 74"/>
        <p:cNvGrpSpPr/>
        <p:nvPr/>
      </p:nvGrpSpPr>
      <p:grpSpPr>
        <a:xfrm>
          <a:off x="0" y="0"/>
          <a:ext cx="0" cy="0"/>
          <a:chOff x="0" y="0"/>
          <a:chExt cx="0" cy="0"/>
        </a:xfrm>
      </p:grpSpPr>
      <p:sp>
        <p:nvSpPr>
          <p:cNvPr id="75" name="Google Shape;75;p10"/>
          <p:cNvSpPr/>
          <p:nvPr/>
        </p:nvSpPr>
        <p:spPr>
          <a:xfrm>
            <a:off x="0" y="4953000"/>
            <a:ext cx="12188825" cy="19050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0"/>
          <p:cNvSpPr/>
          <p:nvPr/>
        </p:nvSpPr>
        <p:spPr>
          <a:xfrm>
            <a:off x="15" y="4915076"/>
            <a:ext cx="12188825" cy="64008"/>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10"/>
          <p:cNvSpPr txBox="1"/>
          <p:nvPr>
            <p:ph type="title"/>
          </p:nvPr>
        </p:nvSpPr>
        <p:spPr>
          <a:xfrm>
            <a:off x="1097280" y="5074920"/>
            <a:ext cx="10113264" cy="822960"/>
          </a:xfrm>
          <a:prstGeom prst="rect">
            <a:avLst/>
          </a:prstGeom>
          <a:noFill/>
          <a:ln>
            <a:noFill/>
          </a:ln>
        </p:spPr>
        <p:txBody>
          <a:bodyPr anchorCtr="0" anchor="b" bIns="0" lIns="91425" spcFirstLastPara="1" rIns="91425" wrap="square" tIns="0"/>
          <a:lstStyle>
            <a:lvl1pPr lvl="0" algn="l">
              <a:lnSpc>
                <a:spcPct val="85000"/>
              </a:lnSpc>
              <a:spcBef>
                <a:spcPts val="0"/>
              </a:spcBef>
              <a:spcAft>
                <a:spcPts val="0"/>
              </a:spcAft>
              <a:buClr>
                <a:srgbClr val="FFFFFF"/>
              </a:buClr>
              <a:buSzPts val="3600"/>
              <a:buFont typeface="Calibri"/>
              <a:buNone/>
              <a:defRPr b="0" sz="3600">
                <a:solidFill>
                  <a:srgbClr val="FFFF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8" name="Google Shape;78;p10"/>
          <p:cNvSpPr/>
          <p:nvPr>
            <p:ph idx="2" type="pic"/>
          </p:nvPr>
        </p:nvSpPr>
        <p:spPr>
          <a:xfrm>
            <a:off x="15" y="0"/>
            <a:ext cx="12191985" cy="4915076"/>
          </a:xfrm>
          <a:prstGeom prst="rect">
            <a:avLst/>
          </a:prstGeom>
          <a:blipFill rotWithShape="1">
            <a:blip r:embed="rId2">
              <a:alphaModFix/>
            </a:blip>
            <a:stretch>
              <a:fillRect b="0" l="0" r="0" t="0"/>
            </a:stretch>
          </a:blipFill>
          <a:ln>
            <a:noFill/>
          </a:ln>
        </p:spPr>
        <p:txBody>
          <a:bodyPr anchorCtr="0" anchor="t" bIns="45700" lIns="457200" spcFirstLastPara="1" rIns="0" wrap="square" tIns="457200"/>
          <a:lstStyle>
            <a:lvl1pPr lvl="0" marR="0" rtl="0" algn="l">
              <a:lnSpc>
                <a:spcPct val="90000"/>
              </a:lnSpc>
              <a:spcBef>
                <a:spcPts val="1200"/>
              </a:spcBef>
              <a:spcAft>
                <a:spcPts val="0"/>
              </a:spcAft>
              <a:buClr>
                <a:schemeClr val="accent1"/>
              </a:buClr>
              <a:buSzPts val="3200"/>
              <a:buFont typeface="Calibri"/>
              <a:buNone/>
              <a:defRPr b="0" i="0" sz="3200" u="none" cap="none" strike="noStrike">
                <a:solidFill>
                  <a:schemeClr val="lt1"/>
                </a:solidFill>
                <a:latin typeface="Calibri"/>
                <a:ea typeface="Calibri"/>
                <a:cs typeface="Calibri"/>
                <a:sym typeface="Calibri"/>
              </a:defRPr>
            </a:lvl1pPr>
            <a:lvl2pPr lvl="1" marR="0" rtl="0" algn="l">
              <a:lnSpc>
                <a:spcPct val="90000"/>
              </a:lnSpc>
              <a:spcBef>
                <a:spcPts val="200"/>
              </a:spcBef>
              <a:spcAft>
                <a:spcPts val="0"/>
              </a:spcAft>
              <a:buClr>
                <a:schemeClr val="accent1"/>
              </a:buClr>
              <a:buSzPts val="2800"/>
              <a:buFont typeface="Calibri"/>
              <a:buNone/>
              <a:defRPr b="0" i="0" sz="2800" u="none" cap="none" strike="noStrike">
                <a:solidFill>
                  <a:srgbClr val="3F3F3F"/>
                </a:solidFill>
                <a:latin typeface="Calibri"/>
                <a:ea typeface="Calibri"/>
                <a:cs typeface="Calibri"/>
                <a:sym typeface="Calibri"/>
              </a:defRPr>
            </a:lvl2pPr>
            <a:lvl3pPr lvl="2" marR="0" rtl="0" algn="l">
              <a:lnSpc>
                <a:spcPct val="90000"/>
              </a:lnSpc>
              <a:spcBef>
                <a:spcPts val="400"/>
              </a:spcBef>
              <a:spcAft>
                <a:spcPts val="0"/>
              </a:spcAft>
              <a:buClr>
                <a:schemeClr val="accent1"/>
              </a:buClr>
              <a:buSzPts val="2400"/>
              <a:buFont typeface="Calibri"/>
              <a:buNone/>
              <a:defRPr b="0" i="0" sz="2400" u="none" cap="none" strike="noStrike">
                <a:solidFill>
                  <a:srgbClr val="3F3F3F"/>
                </a:solidFill>
                <a:latin typeface="Calibri"/>
                <a:ea typeface="Calibri"/>
                <a:cs typeface="Calibri"/>
                <a:sym typeface="Calibri"/>
              </a:defRPr>
            </a:lvl3pPr>
            <a:lvl4pPr lvl="3" marR="0" rtl="0" algn="l">
              <a:lnSpc>
                <a:spcPct val="90000"/>
              </a:lnSpc>
              <a:spcBef>
                <a:spcPts val="400"/>
              </a:spcBef>
              <a:spcAft>
                <a:spcPts val="0"/>
              </a:spcAft>
              <a:buClr>
                <a:schemeClr val="accent1"/>
              </a:buClr>
              <a:buSzPts val="2000"/>
              <a:buFont typeface="Calibri"/>
              <a:buNone/>
              <a:defRPr b="0" i="0" sz="2000" u="none" cap="none" strike="noStrike">
                <a:solidFill>
                  <a:srgbClr val="3F3F3F"/>
                </a:solidFill>
                <a:latin typeface="Calibri"/>
                <a:ea typeface="Calibri"/>
                <a:cs typeface="Calibri"/>
                <a:sym typeface="Calibri"/>
              </a:defRPr>
            </a:lvl4pPr>
            <a:lvl5pPr lvl="4" marR="0" rtl="0" algn="l">
              <a:lnSpc>
                <a:spcPct val="90000"/>
              </a:lnSpc>
              <a:spcBef>
                <a:spcPts val="400"/>
              </a:spcBef>
              <a:spcAft>
                <a:spcPts val="0"/>
              </a:spcAft>
              <a:buClr>
                <a:schemeClr val="accent1"/>
              </a:buClr>
              <a:buSzPts val="2000"/>
              <a:buFont typeface="Calibri"/>
              <a:buNone/>
              <a:defRPr b="0" i="0" sz="2000" u="none" cap="none" strike="noStrike">
                <a:solidFill>
                  <a:srgbClr val="3F3F3F"/>
                </a:solidFill>
                <a:latin typeface="Calibri"/>
                <a:ea typeface="Calibri"/>
                <a:cs typeface="Calibri"/>
                <a:sym typeface="Calibri"/>
              </a:defRPr>
            </a:lvl5pPr>
            <a:lvl6pPr lvl="5" marR="0" rtl="0" algn="l">
              <a:lnSpc>
                <a:spcPct val="90000"/>
              </a:lnSpc>
              <a:spcBef>
                <a:spcPts val="400"/>
              </a:spcBef>
              <a:spcAft>
                <a:spcPts val="0"/>
              </a:spcAft>
              <a:buClr>
                <a:schemeClr val="accent1"/>
              </a:buClr>
              <a:buSzPts val="2000"/>
              <a:buFont typeface="Calibri"/>
              <a:buNone/>
              <a:defRPr b="0" i="0" sz="2000" u="none" cap="none" strike="noStrike">
                <a:solidFill>
                  <a:srgbClr val="3F3F3F"/>
                </a:solidFill>
                <a:latin typeface="Calibri"/>
                <a:ea typeface="Calibri"/>
                <a:cs typeface="Calibri"/>
                <a:sym typeface="Calibri"/>
              </a:defRPr>
            </a:lvl6pPr>
            <a:lvl7pPr lvl="6" marR="0" rtl="0" algn="l">
              <a:lnSpc>
                <a:spcPct val="90000"/>
              </a:lnSpc>
              <a:spcBef>
                <a:spcPts val="400"/>
              </a:spcBef>
              <a:spcAft>
                <a:spcPts val="0"/>
              </a:spcAft>
              <a:buClr>
                <a:schemeClr val="accent1"/>
              </a:buClr>
              <a:buSzPts val="2000"/>
              <a:buFont typeface="Calibri"/>
              <a:buNone/>
              <a:defRPr b="0" i="0" sz="2000" u="none" cap="none" strike="noStrike">
                <a:solidFill>
                  <a:srgbClr val="3F3F3F"/>
                </a:solidFill>
                <a:latin typeface="Calibri"/>
                <a:ea typeface="Calibri"/>
                <a:cs typeface="Calibri"/>
                <a:sym typeface="Calibri"/>
              </a:defRPr>
            </a:lvl7pPr>
            <a:lvl8pPr lvl="7" marR="0" rtl="0" algn="l">
              <a:lnSpc>
                <a:spcPct val="90000"/>
              </a:lnSpc>
              <a:spcBef>
                <a:spcPts val="400"/>
              </a:spcBef>
              <a:spcAft>
                <a:spcPts val="0"/>
              </a:spcAft>
              <a:buClr>
                <a:schemeClr val="accent1"/>
              </a:buClr>
              <a:buSzPts val="2000"/>
              <a:buFont typeface="Calibri"/>
              <a:buNone/>
              <a:defRPr b="0" i="0" sz="2000" u="none" cap="none" strike="noStrike">
                <a:solidFill>
                  <a:srgbClr val="3F3F3F"/>
                </a:solidFill>
                <a:latin typeface="Calibri"/>
                <a:ea typeface="Calibri"/>
                <a:cs typeface="Calibri"/>
                <a:sym typeface="Calibri"/>
              </a:defRPr>
            </a:lvl8pPr>
            <a:lvl9pPr lvl="8" marR="0" rtl="0" algn="l">
              <a:lnSpc>
                <a:spcPct val="90000"/>
              </a:lnSpc>
              <a:spcBef>
                <a:spcPts val="400"/>
              </a:spcBef>
              <a:spcAft>
                <a:spcPts val="400"/>
              </a:spcAft>
              <a:buClr>
                <a:schemeClr val="accent1"/>
              </a:buClr>
              <a:buSzPts val="2000"/>
              <a:buFont typeface="Calibri"/>
              <a:buNone/>
              <a:defRPr b="0" i="0" sz="2000" u="none" cap="none" strike="noStrike">
                <a:solidFill>
                  <a:srgbClr val="3F3F3F"/>
                </a:solidFill>
                <a:latin typeface="Calibri"/>
                <a:ea typeface="Calibri"/>
                <a:cs typeface="Calibri"/>
                <a:sym typeface="Calibri"/>
              </a:defRPr>
            </a:lvl9pPr>
          </a:lstStyle>
          <a:p/>
        </p:txBody>
      </p:sp>
      <p:sp>
        <p:nvSpPr>
          <p:cNvPr id="79" name="Google Shape;79;p10"/>
          <p:cNvSpPr txBox="1"/>
          <p:nvPr>
            <p:ph idx="1" type="body"/>
          </p:nvPr>
        </p:nvSpPr>
        <p:spPr>
          <a:xfrm>
            <a:off x="1097280" y="5907023"/>
            <a:ext cx="10113264" cy="594360"/>
          </a:xfrm>
          <a:prstGeom prst="rect">
            <a:avLst/>
          </a:prstGeom>
          <a:noFill/>
          <a:ln>
            <a:noFill/>
          </a:ln>
        </p:spPr>
        <p:txBody>
          <a:bodyPr anchorCtr="0" anchor="t" bIns="0" lIns="91425" spcFirstLastPara="1" rIns="91425" wrap="square" tIns="0"/>
          <a:lstStyle>
            <a:lvl1pPr indent="-228600" lvl="0" marL="457200" algn="l">
              <a:lnSpc>
                <a:spcPct val="90000"/>
              </a:lnSpc>
              <a:spcBef>
                <a:spcPts val="0"/>
              </a:spcBef>
              <a:spcAft>
                <a:spcPts val="0"/>
              </a:spcAft>
              <a:buSzPts val="1500"/>
              <a:buNone/>
              <a:defRPr sz="1500">
                <a:solidFill>
                  <a:srgbClr val="FFFFFF"/>
                </a:solidFill>
              </a:defRPr>
            </a:lvl1pPr>
            <a:lvl2pPr indent="-228600" lvl="1" marL="914400" algn="l">
              <a:lnSpc>
                <a:spcPct val="90000"/>
              </a:lnSpc>
              <a:spcBef>
                <a:spcPts val="600"/>
              </a:spcBef>
              <a:spcAft>
                <a:spcPts val="0"/>
              </a:spcAft>
              <a:buSzPts val="1200"/>
              <a:buNone/>
              <a:defRPr sz="1200"/>
            </a:lvl2pPr>
            <a:lvl3pPr indent="-228600" lvl="2" marL="1371600" algn="l">
              <a:lnSpc>
                <a:spcPct val="90000"/>
              </a:lnSpc>
              <a:spcBef>
                <a:spcPts val="400"/>
              </a:spcBef>
              <a:spcAft>
                <a:spcPts val="0"/>
              </a:spcAft>
              <a:buSzPts val="1000"/>
              <a:buNone/>
              <a:defRPr sz="1000"/>
            </a:lvl3pPr>
            <a:lvl4pPr indent="-228600" lvl="3" marL="1828800" algn="l">
              <a:lnSpc>
                <a:spcPct val="90000"/>
              </a:lnSpc>
              <a:spcBef>
                <a:spcPts val="400"/>
              </a:spcBef>
              <a:spcAft>
                <a:spcPts val="0"/>
              </a:spcAft>
              <a:buSzPts val="900"/>
              <a:buNone/>
              <a:defRPr sz="900"/>
            </a:lvl4pPr>
            <a:lvl5pPr indent="-228600" lvl="4" marL="2286000" algn="l">
              <a:lnSpc>
                <a:spcPct val="90000"/>
              </a:lnSpc>
              <a:spcBef>
                <a:spcPts val="400"/>
              </a:spcBef>
              <a:spcAft>
                <a:spcPts val="0"/>
              </a:spcAft>
              <a:buSzPts val="900"/>
              <a:buNone/>
              <a:defRPr sz="900"/>
            </a:lvl5pPr>
            <a:lvl6pPr indent="-228600" lvl="5" marL="2743200" algn="l">
              <a:lnSpc>
                <a:spcPct val="90000"/>
              </a:lnSpc>
              <a:spcBef>
                <a:spcPts val="400"/>
              </a:spcBef>
              <a:spcAft>
                <a:spcPts val="0"/>
              </a:spcAft>
              <a:buSzPts val="900"/>
              <a:buNone/>
              <a:defRPr sz="900"/>
            </a:lvl6pPr>
            <a:lvl7pPr indent="-228600" lvl="6" marL="3200400" algn="l">
              <a:lnSpc>
                <a:spcPct val="90000"/>
              </a:lnSpc>
              <a:spcBef>
                <a:spcPts val="400"/>
              </a:spcBef>
              <a:spcAft>
                <a:spcPts val="0"/>
              </a:spcAft>
              <a:buSzPts val="900"/>
              <a:buNone/>
              <a:defRPr sz="900"/>
            </a:lvl7pPr>
            <a:lvl8pPr indent="-228600" lvl="7" marL="3657600" algn="l">
              <a:lnSpc>
                <a:spcPct val="90000"/>
              </a:lnSpc>
              <a:spcBef>
                <a:spcPts val="400"/>
              </a:spcBef>
              <a:spcAft>
                <a:spcPts val="0"/>
              </a:spcAft>
              <a:buSzPts val="900"/>
              <a:buNone/>
              <a:defRPr sz="900"/>
            </a:lvl8pPr>
            <a:lvl9pPr indent="-228600" lvl="8" marL="4114800" algn="l">
              <a:lnSpc>
                <a:spcPct val="90000"/>
              </a:lnSpc>
              <a:spcBef>
                <a:spcPts val="400"/>
              </a:spcBef>
              <a:spcAft>
                <a:spcPts val="400"/>
              </a:spcAft>
              <a:buSzPts val="900"/>
              <a:buNone/>
              <a:defRPr sz="900"/>
            </a:lvl9pPr>
          </a:lstStyle>
          <a:p/>
        </p:txBody>
      </p:sp>
      <p:sp>
        <p:nvSpPr>
          <p:cNvPr id="80" name="Google Shape;80;p10"/>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 name="Google Shape;81;p10"/>
          <p:cNvSpPr txBox="1"/>
          <p:nvPr>
            <p:ph idx="11" type="ftr"/>
          </p:nvPr>
        </p:nvSpPr>
        <p:spPr>
          <a:xfrm>
            <a:off x="3686185" y="6459785"/>
            <a:ext cx="4822804" cy="365125"/>
          </a:xfrm>
          <a:prstGeom prst="rect">
            <a:avLst/>
          </a:prstGeom>
          <a:noFill/>
          <a:ln>
            <a:noFill/>
          </a:ln>
        </p:spPr>
        <p:txBody>
          <a:bodyPr anchorCtr="0" anchor="ctr" bIns="45700" lIns="91425" spcFirstLastPara="1" rIns="91425" wrap="square" tIns="4570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0"/>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5" name="Shape 5"/>
        <p:cNvGrpSpPr/>
        <p:nvPr/>
      </p:nvGrpSpPr>
      <p:grpSpPr>
        <a:xfrm>
          <a:off x="0" y="0"/>
          <a:ext cx="0" cy="0"/>
          <a:chOff x="0" y="0"/>
          <a:chExt cx="0" cy="0"/>
        </a:xfrm>
      </p:grpSpPr>
      <p:sp>
        <p:nvSpPr>
          <p:cNvPr id="6" name="Google Shape;6;p1"/>
          <p:cNvSpPr/>
          <p:nvPr/>
        </p:nvSpPr>
        <p:spPr>
          <a:xfrm>
            <a:off x="1" y="6400800"/>
            <a:ext cx="12192000" cy="457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 name="Google Shape;7;p1"/>
          <p:cNvSpPr/>
          <p:nvPr/>
        </p:nvSpPr>
        <p:spPr>
          <a:xfrm>
            <a:off x="0" y="6334316"/>
            <a:ext cx="12192000" cy="65998"/>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 name="Google Shape;8;p1"/>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lstStyle>
            <a:lvl1pPr lvl="0" marR="0" rtl="0" algn="l">
              <a:lnSpc>
                <a:spcPct val="85000"/>
              </a:lnSpc>
              <a:spcBef>
                <a:spcPts val="0"/>
              </a:spcBef>
              <a:spcAft>
                <a:spcPts val="0"/>
              </a:spcAft>
              <a:buClr>
                <a:srgbClr val="3F3F3F"/>
              </a:buClr>
              <a:buSzPts val="4800"/>
              <a:buFont typeface="Calibri"/>
              <a:buNone/>
              <a:defRPr b="0" i="0" sz="4800" u="none" cap="none" strike="noStrike">
                <a:solidFill>
                  <a:srgbClr val="3F3F3F"/>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9" name="Google Shape;9;p1"/>
          <p:cNvSpPr txBox="1"/>
          <p:nvPr>
            <p:ph idx="1" type="body"/>
          </p:nvPr>
        </p:nvSpPr>
        <p:spPr>
          <a:xfrm>
            <a:off x="1097280" y="1845734"/>
            <a:ext cx="10058400" cy="4023360"/>
          </a:xfrm>
          <a:prstGeom prst="rect">
            <a:avLst/>
          </a:prstGeom>
          <a:noFill/>
          <a:ln>
            <a:noFill/>
          </a:ln>
        </p:spPr>
        <p:txBody>
          <a:bodyPr anchorCtr="0" anchor="t" bIns="45700" lIns="0" spcFirstLastPara="1" rIns="0" wrap="square" tIns="45700"/>
          <a:lstStyle>
            <a:lvl1pPr indent="-355600" lvl="0" marL="457200" marR="0" rtl="0" algn="l">
              <a:lnSpc>
                <a:spcPct val="90000"/>
              </a:lnSpc>
              <a:spcBef>
                <a:spcPts val="1200"/>
              </a:spcBef>
              <a:spcAft>
                <a:spcPts val="0"/>
              </a:spcAft>
              <a:buClr>
                <a:schemeClr val="accent1"/>
              </a:buClr>
              <a:buSzPts val="2000"/>
              <a:buFont typeface="Calibri"/>
              <a:buChar char=" "/>
              <a:defRPr b="0" i="0" sz="2000" u="none" cap="none" strike="noStrike">
                <a:solidFill>
                  <a:srgbClr val="3F3F3F"/>
                </a:solidFill>
                <a:latin typeface="Calibri"/>
                <a:ea typeface="Calibri"/>
                <a:cs typeface="Calibri"/>
                <a:sym typeface="Calibri"/>
              </a:defRPr>
            </a:lvl1pPr>
            <a:lvl2pPr indent="-342900" lvl="1" marL="914400" marR="0" rtl="0" algn="l">
              <a:lnSpc>
                <a:spcPct val="90000"/>
              </a:lnSpc>
              <a:spcBef>
                <a:spcPts val="200"/>
              </a:spcBef>
              <a:spcAft>
                <a:spcPts val="0"/>
              </a:spcAft>
              <a:buClr>
                <a:schemeClr val="accent1"/>
              </a:buClr>
              <a:buSzPts val="1800"/>
              <a:buFont typeface="Calibri"/>
              <a:buChar char="◦"/>
              <a:defRPr b="0" i="0" sz="1800" u="none" cap="none" strike="noStrike">
                <a:solidFill>
                  <a:srgbClr val="3F3F3F"/>
                </a:solidFill>
                <a:latin typeface="Calibri"/>
                <a:ea typeface="Calibri"/>
                <a:cs typeface="Calibri"/>
                <a:sym typeface="Calibri"/>
              </a:defRPr>
            </a:lvl2pPr>
            <a:lvl3pPr indent="-317500" lvl="2" marL="1371600"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8pPr>
            <a:lvl9pPr indent="-317500" lvl="8" marL="4114800" marR="0" rtl="0" algn="l">
              <a:lnSpc>
                <a:spcPct val="90000"/>
              </a:lnSpc>
              <a:spcBef>
                <a:spcPts val="400"/>
              </a:spcBef>
              <a:spcAft>
                <a:spcPts val="40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9pPr>
          </a:lstStyle>
          <a:p/>
        </p:txBody>
      </p:sp>
      <p:sp>
        <p:nvSpPr>
          <p:cNvPr id="10" name="Google Shape;10;p1"/>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lstStyle>
            <a:lvl1pPr lvl="0" marR="0" rtl="0" algn="l">
              <a:spcBef>
                <a:spcPts val="0"/>
              </a:spcBef>
              <a:spcAft>
                <a:spcPts val="0"/>
              </a:spcAft>
              <a:buSzPts val="1400"/>
              <a:buNone/>
              <a:defRPr b="0" i="0" sz="900" u="none" cap="none" strike="noStrike">
                <a:solidFill>
                  <a:srgbClr val="FFFFFF"/>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1" name="Google Shape;11;p1"/>
          <p:cNvSpPr txBox="1"/>
          <p:nvPr>
            <p:ph idx="11" type="ftr"/>
          </p:nvPr>
        </p:nvSpPr>
        <p:spPr>
          <a:xfrm>
            <a:off x="3686185" y="6459785"/>
            <a:ext cx="4822804" cy="365125"/>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SzPts val="1400"/>
              <a:buNone/>
              <a:defRPr b="0" i="0" sz="900" u="none" cap="none" strike="noStrike">
                <a:solidFill>
                  <a:srgbClr val="FFFFFF"/>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2" name="Google Shape;12;p1"/>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050" u="none" cap="none" strike="noStrike">
                <a:solidFill>
                  <a:srgbClr val="FFFFFF"/>
                </a:solidFill>
                <a:latin typeface="Calibri"/>
                <a:ea typeface="Calibri"/>
                <a:cs typeface="Calibri"/>
                <a:sym typeface="Calibri"/>
              </a:defRPr>
            </a:lvl1pPr>
            <a:lvl2pPr indent="0" lvl="1" marL="0" marR="0" rtl="0" algn="r">
              <a:spcBef>
                <a:spcPts val="0"/>
              </a:spcBef>
              <a:buNone/>
              <a:defRPr b="0" i="0" sz="1050" u="none" cap="none" strike="noStrike">
                <a:solidFill>
                  <a:srgbClr val="FFFFFF"/>
                </a:solidFill>
                <a:latin typeface="Calibri"/>
                <a:ea typeface="Calibri"/>
                <a:cs typeface="Calibri"/>
                <a:sym typeface="Calibri"/>
              </a:defRPr>
            </a:lvl2pPr>
            <a:lvl3pPr indent="0" lvl="2" marL="0" marR="0" rtl="0" algn="r">
              <a:spcBef>
                <a:spcPts val="0"/>
              </a:spcBef>
              <a:buNone/>
              <a:defRPr b="0" i="0" sz="1050" u="none" cap="none" strike="noStrike">
                <a:solidFill>
                  <a:srgbClr val="FFFFFF"/>
                </a:solidFill>
                <a:latin typeface="Calibri"/>
                <a:ea typeface="Calibri"/>
                <a:cs typeface="Calibri"/>
                <a:sym typeface="Calibri"/>
              </a:defRPr>
            </a:lvl3pPr>
            <a:lvl4pPr indent="0" lvl="3" marL="0" marR="0" rtl="0" algn="r">
              <a:spcBef>
                <a:spcPts val="0"/>
              </a:spcBef>
              <a:buNone/>
              <a:defRPr b="0" i="0" sz="1050" u="none" cap="none" strike="noStrike">
                <a:solidFill>
                  <a:srgbClr val="FFFFFF"/>
                </a:solidFill>
                <a:latin typeface="Calibri"/>
                <a:ea typeface="Calibri"/>
                <a:cs typeface="Calibri"/>
                <a:sym typeface="Calibri"/>
              </a:defRPr>
            </a:lvl4pPr>
            <a:lvl5pPr indent="0" lvl="4" marL="0" marR="0" rtl="0" algn="r">
              <a:spcBef>
                <a:spcPts val="0"/>
              </a:spcBef>
              <a:buNone/>
              <a:defRPr b="0" i="0" sz="1050" u="none" cap="none" strike="noStrike">
                <a:solidFill>
                  <a:srgbClr val="FFFFFF"/>
                </a:solidFill>
                <a:latin typeface="Calibri"/>
                <a:ea typeface="Calibri"/>
                <a:cs typeface="Calibri"/>
                <a:sym typeface="Calibri"/>
              </a:defRPr>
            </a:lvl5pPr>
            <a:lvl6pPr indent="0" lvl="5" marL="0" marR="0" rtl="0" algn="r">
              <a:spcBef>
                <a:spcPts val="0"/>
              </a:spcBef>
              <a:buNone/>
              <a:defRPr b="0" i="0" sz="1050" u="none" cap="none" strike="noStrike">
                <a:solidFill>
                  <a:srgbClr val="FFFFFF"/>
                </a:solidFill>
                <a:latin typeface="Calibri"/>
                <a:ea typeface="Calibri"/>
                <a:cs typeface="Calibri"/>
                <a:sym typeface="Calibri"/>
              </a:defRPr>
            </a:lvl6pPr>
            <a:lvl7pPr indent="0" lvl="6" marL="0" marR="0" rtl="0" algn="r">
              <a:spcBef>
                <a:spcPts val="0"/>
              </a:spcBef>
              <a:buNone/>
              <a:defRPr b="0" i="0" sz="1050" u="none" cap="none" strike="noStrike">
                <a:solidFill>
                  <a:srgbClr val="FFFFFF"/>
                </a:solidFill>
                <a:latin typeface="Calibri"/>
                <a:ea typeface="Calibri"/>
                <a:cs typeface="Calibri"/>
                <a:sym typeface="Calibri"/>
              </a:defRPr>
            </a:lvl7pPr>
            <a:lvl8pPr indent="0" lvl="7" marL="0" marR="0" rtl="0" algn="r">
              <a:spcBef>
                <a:spcPts val="0"/>
              </a:spcBef>
              <a:buNone/>
              <a:defRPr b="0" i="0" sz="1050" u="none" cap="none" strike="noStrike">
                <a:solidFill>
                  <a:srgbClr val="FFFFFF"/>
                </a:solidFill>
                <a:latin typeface="Calibri"/>
                <a:ea typeface="Calibri"/>
                <a:cs typeface="Calibri"/>
                <a:sym typeface="Calibri"/>
              </a:defRPr>
            </a:lvl8pPr>
            <a:lvl9pPr indent="0" lvl="8" marL="0" marR="0" rtl="0" algn="r">
              <a:spcBef>
                <a:spcPts val="0"/>
              </a:spcBef>
              <a:buNone/>
              <a:defRPr b="0" i="0" sz="1050" u="none" cap="none" strike="noStrike">
                <a:solidFill>
                  <a:srgbClr val="FFFF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cxnSp>
        <p:nvCxnSpPr>
          <p:cNvPr id="13" name="Google Shape;13;p1"/>
          <p:cNvCxnSpPr/>
          <p:nvPr/>
        </p:nvCxnSpPr>
        <p:spPr>
          <a:xfrm>
            <a:off x="1193532" y="1737845"/>
            <a:ext cx="9966960" cy="0"/>
          </a:xfrm>
          <a:prstGeom prst="straightConnector1">
            <a:avLst/>
          </a:prstGeom>
          <a:noFill/>
          <a:ln cap="flat" cmpd="sng" w="9525">
            <a:solidFill>
              <a:srgbClr val="7F7F7F"/>
            </a:solidFill>
            <a:prstDash val="solid"/>
            <a:round/>
            <a:headEnd len="sm" w="sm" type="none"/>
            <a:tailEnd len="sm" w="sm" type="none"/>
          </a:ln>
        </p:spPr>
      </p:cxn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6.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8.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9.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4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4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4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hyperlink" Target="https://fidoalliance.org/fido-alliance-and-w3c-achieve-major-standards-milestone-in-global-effort-towards-simpler-stronger-authentication-on-the-web/" TargetMode="External"/><Relationship Id="rId4" Type="http://schemas.openxmlformats.org/officeDocument/2006/relationships/hyperlink" Target="https://www.w3.org/TR/webauthn/" TargetMode="External"/><Relationship Id="rId5" Type="http://schemas.openxmlformats.org/officeDocument/2006/relationships/hyperlink" Target="https://www.w3.org/blog/news/archives/6921"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20" Type="http://schemas.openxmlformats.org/officeDocument/2006/relationships/hyperlink" Target="https://channel9.msdn.com/Events/Ignite/Microsoft-Ignite-Orlando-2017/BRK2078" TargetMode="External"/><Relationship Id="rId11" Type="http://schemas.openxmlformats.org/officeDocument/2006/relationships/hyperlink" Target="https://dzone.com/articles/how-passwordless-authentication-works" TargetMode="External"/><Relationship Id="rId10" Type="http://schemas.openxmlformats.org/officeDocument/2006/relationships/hyperlink" Target="https://www.sitepoint.com/passwordless-authentication-works/" TargetMode="External"/><Relationship Id="rId13" Type="http://schemas.openxmlformats.org/officeDocument/2006/relationships/hyperlink" Target="https://www.pingidentity.com/en/company/blog/2017/10/03/achieving_secure_passwordless_authentication.html" TargetMode="External"/><Relationship Id="rId12" Type="http://schemas.openxmlformats.org/officeDocument/2006/relationships/hyperlink" Target="https://doubleoctopus.com/security-wiki/authentication/passwordless-authentication/" TargetMode="External"/><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hyperlink" Target="https://query.prod.cms.rt.microsoft.com/cms/api/am/binary/RE2KEup" TargetMode="External"/><Relationship Id="rId4" Type="http://schemas.openxmlformats.org/officeDocument/2006/relationships/hyperlink" Target="http://jasonmun.com/wp-content/uploads/2013/03/6ws.jpg" TargetMode="External"/><Relationship Id="rId9" Type="http://schemas.openxmlformats.org/officeDocument/2006/relationships/hyperlink" Target="https://ieeexplore.ieee.org/document/8029677/references#references" TargetMode="External"/><Relationship Id="rId15" Type="http://schemas.openxmlformats.org/officeDocument/2006/relationships/hyperlink" Target="https://www.theguardian.com/technology/2019/jan/17/breached-data-largest-collection-ever-seen-email-password-hacking" TargetMode="External"/><Relationship Id="rId14" Type="http://schemas.openxmlformats.org/officeDocument/2006/relationships/hyperlink" Target="https://www.tracesecurity.com/blog/articles/81-of-company-data-breaches-due-to-poor-passwords" TargetMode="External"/><Relationship Id="rId17" Type="http://schemas.openxmlformats.org/officeDocument/2006/relationships/hyperlink" Target="https://auth0.com/docs/getting-started/overview" TargetMode="External"/><Relationship Id="rId16" Type="http://schemas.openxmlformats.org/officeDocument/2006/relationships/hyperlink" Target="https://nakedsecurity.sophos.com/2018/11/22/the-passwordless-web-explained/" TargetMode="External"/><Relationship Id="rId5" Type="http://schemas.openxmlformats.org/officeDocument/2006/relationships/hyperlink" Target="https://dzone.com/articles/how-passwordless-authentication-works" TargetMode="External"/><Relationship Id="rId19" Type="http://schemas.openxmlformats.org/officeDocument/2006/relationships/hyperlink" Target="https://www.w3.org/2018/04/pressrelease-webauthn-fido2.html.en" TargetMode="External"/><Relationship Id="rId6" Type="http://schemas.openxmlformats.org/officeDocument/2006/relationships/hyperlink" Target="https://www.tracesecurity.com/blog/articles/81-of-company-data-breaches-due-to-poor-passwords" TargetMode="External"/><Relationship Id="rId18" Type="http://schemas.openxmlformats.org/officeDocument/2006/relationships/hyperlink" Target="https://www.microsoft.com/security/blog/2018/05/01/building-a-world-without-passwords/" TargetMode="External"/><Relationship Id="rId7" Type="http://schemas.openxmlformats.org/officeDocument/2006/relationships/hyperlink" Target="https://www.forbes.com/sites/forbestechcouncil/2018/06/04/the-future-of-authentication-is-here/#722d734d432e" TargetMode="External"/><Relationship Id="rId8" Type="http://schemas.openxmlformats.org/officeDocument/2006/relationships/hyperlink" Target="https://www.okta.com/blog/2018/04/its-a-new-world-with-webauthn-passwordless-authentication-goes-primetime/"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1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1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1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1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1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2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15.png"/><Relationship Id="rId4" Type="http://schemas.openxmlformats.org/officeDocument/2006/relationships/image" Target="../media/image16.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18.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27.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19.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21.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47.gif"/></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hyperlink" Target="http://www.youtube.com/watch?v=JfstiBjyBGw" TargetMode="External"/><Relationship Id="rId4" Type="http://schemas.openxmlformats.org/officeDocument/2006/relationships/image" Target="../media/image17.jp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29.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24.png"/><Relationship Id="rId6" Type="http://schemas.openxmlformats.org/officeDocument/2006/relationships/image" Target="../media/image26.png"/><Relationship Id="rId7" Type="http://schemas.openxmlformats.org/officeDocument/2006/relationships/image" Target="../media/image20.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image" Target="../media/image31.png"/><Relationship Id="rId4" Type="http://schemas.openxmlformats.org/officeDocument/2006/relationships/image" Target="../media/image33.png"/><Relationship Id="rId5" Type="http://schemas.openxmlformats.org/officeDocument/2006/relationships/image" Target="../media/image32.png"/><Relationship Id="rId6" Type="http://schemas.openxmlformats.org/officeDocument/2006/relationships/image" Target="../media/image2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2.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image" Target="../media/image30.png"/><Relationship Id="rId4" Type="http://schemas.openxmlformats.org/officeDocument/2006/relationships/image" Target="../media/image36.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image" Target="../media/image39.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image" Target="../media/image42.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 Id="rId3" Type="http://schemas.openxmlformats.org/officeDocument/2006/relationships/image" Target="../media/image35.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 Id="rId3" Type="http://schemas.openxmlformats.org/officeDocument/2006/relationships/hyperlink" Target="https://www.techradar.com/news/samsung-galaxy-s8-iris-scanner-hack" TargetMode="External"/><Relationship Id="rId4" Type="http://schemas.openxmlformats.org/officeDocument/2006/relationships/hyperlink" Target="https://resources.infosecinstitute.com/retinal-recognition-ultimate-biometric/" TargetMode="External"/><Relationship Id="rId5" Type="http://schemas.openxmlformats.org/officeDocument/2006/relationships/hyperlink" Target="https://biometrictoday.com/25-advantages-disadvantages-iris-recognition/" TargetMode="Externa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 Id="rId3" Type="http://schemas.openxmlformats.org/officeDocument/2006/relationships/image" Target="../media/image34.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 Id="rId3" Type="http://schemas.openxmlformats.org/officeDocument/2006/relationships/image" Target="../media/image38.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 Id="rId3" Type="http://schemas.openxmlformats.org/officeDocument/2006/relationships/image" Target="../media/image37.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 Id="rId3" Type="http://schemas.openxmlformats.org/officeDocument/2006/relationships/image" Target="../media/image44.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 Id="rId3" Type="http://schemas.openxmlformats.org/officeDocument/2006/relationships/image" Target="../media/image40.png"/><Relationship Id="rId4" Type="http://schemas.openxmlformats.org/officeDocument/2006/relationships/image" Target="../media/image43.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 Id="rId3" Type="http://schemas.openxmlformats.org/officeDocument/2006/relationships/image" Target="../media/image46.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 Id="rId3" Type="http://schemas.openxmlformats.org/officeDocument/2006/relationships/image" Target="../media/image45.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20" Type="http://schemas.openxmlformats.org/officeDocument/2006/relationships/hyperlink" Target="https://en.wikipedia.org/wiki/International_Standard_Serial_Number" TargetMode="External"/><Relationship Id="rId22" Type="http://schemas.openxmlformats.org/officeDocument/2006/relationships/hyperlink" Target="http://www.genetics.org/cgi/content/full/148/4/1667" TargetMode="External"/><Relationship Id="rId21" Type="http://schemas.openxmlformats.org/officeDocument/2006/relationships/hyperlink" Target="https://www.worldcat.org/issn/1460-2059" TargetMode="External"/><Relationship Id="rId24" Type="http://schemas.openxmlformats.org/officeDocument/2006/relationships/hyperlink" Target="https://en.wikipedia.org/wiki/PubMed_Central" TargetMode="External"/><Relationship Id="rId23" Type="http://schemas.openxmlformats.org/officeDocument/2006/relationships/hyperlink" Target="http://www.genetics.org/cgi/content/full/148/4/1667" TargetMode="External"/><Relationship Id="rId1" Type="http://schemas.openxmlformats.org/officeDocument/2006/relationships/slideLayout" Target="../slideLayouts/slideLayout2.xml"/><Relationship Id="rId2" Type="http://schemas.openxmlformats.org/officeDocument/2006/relationships/notesSlide" Target="../notesSlides/notesSlide75.xml"/><Relationship Id="rId3" Type="http://schemas.openxmlformats.org/officeDocument/2006/relationships/hyperlink" Target="https://www.ncbi.nlm.nih.gov/pmc/articles/PMC4750478" TargetMode="External"/><Relationship Id="rId4" Type="http://schemas.openxmlformats.org/officeDocument/2006/relationships/hyperlink" Target="https://www.ncbi.nlm.nih.gov/pmc/articles/PMC4750478" TargetMode="External"/><Relationship Id="rId9" Type="http://schemas.openxmlformats.org/officeDocument/2006/relationships/hyperlink" Target="https://en.wikipedia.org/wiki/Digital_object_identifier" TargetMode="External"/><Relationship Id="rId26" Type="http://schemas.openxmlformats.org/officeDocument/2006/relationships/hyperlink" Target="https://www.ncbi.nlm.nih.gov/pmc/articles/PMC1460098" TargetMode="External"/><Relationship Id="rId25" Type="http://schemas.openxmlformats.org/officeDocument/2006/relationships/hyperlink" Target="https://en.wikipedia.org/wiki/PubMed_Central" TargetMode="External"/><Relationship Id="rId28" Type="http://schemas.openxmlformats.org/officeDocument/2006/relationships/hyperlink" Target="https://en.wikipedia.org/wiki/PubMed_Identifier" TargetMode="External"/><Relationship Id="rId27" Type="http://schemas.openxmlformats.org/officeDocument/2006/relationships/hyperlink" Target="https://en.wikipedia.org/wiki/PubMed_Identifier" TargetMode="External"/><Relationship Id="rId5" Type="http://schemas.openxmlformats.org/officeDocument/2006/relationships/hyperlink" Target="https://en.wikipedia.org/wiki/Bibcode" TargetMode="External"/><Relationship Id="rId6" Type="http://schemas.openxmlformats.org/officeDocument/2006/relationships/hyperlink" Target="https://en.wikipedia.org/wiki/Bibcode" TargetMode="External"/><Relationship Id="rId29" Type="http://schemas.openxmlformats.org/officeDocument/2006/relationships/hyperlink" Target="https://www.ncbi.nlm.nih.gov/pubmed/9560386" TargetMode="External"/><Relationship Id="rId7" Type="http://schemas.openxmlformats.org/officeDocument/2006/relationships/hyperlink" Target="http://adsabs.harvard.edu/abs/2015Natur.526...68T" TargetMode="External"/><Relationship Id="rId8" Type="http://schemas.openxmlformats.org/officeDocument/2006/relationships/hyperlink" Target="https://en.wikipedia.org/wiki/Digital_object_identifier" TargetMode="External"/><Relationship Id="rId31" Type="http://schemas.openxmlformats.org/officeDocument/2006/relationships/hyperlink" Target="https://en.wikipedia.org/wiki/Bibcode" TargetMode="External"/><Relationship Id="rId30" Type="http://schemas.openxmlformats.org/officeDocument/2006/relationships/hyperlink" Target="https://www.genome.gov/11006943/human-genome-project-completion-frequently-asked-questions/" TargetMode="External"/><Relationship Id="rId11" Type="http://schemas.openxmlformats.org/officeDocument/2006/relationships/hyperlink" Target="https://en.wikipedia.org/wiki/PubMed_Central" TargetMode="External"/><Relationship Id="rId33" Type="http://schemas.openxmlformats.org/officeDocument/2006/relationships/hyperlink" Target="http://adsabs.harvard.edu/abs/2005Sci...309.1728S" TargetMode="External"/><Relationship Id="rId10" Type="http://schemas.openxmlformats.org/officeDocument/2006/relationships/hyperlink" Target="https://doi.org/10.1038%2Fnature15393" TargetMode="External"/><Relationship Id="rId32" Type="http://schemas.openxmlformats.org/officeDocument/2006/relationships/hyperlink" Target="https://en.wikipedia.org/wiki/Bibcode" TargetMode="External"/><Relationship Id="rId13" Type="http://schemas.openxmlformats.org/officeDocument/2006/relationships/hyperlink" Target="https://www.ncbi.nlm.nih.gov/pmc/articles/PMC4750478" TargetMode="External"/><Relationship Id="rId35" Type="http://schemas.openxmlformats.org/officeDocument/2006/relationships/hyperlink" Target="https://en.wikipedia.org/wiki/Digital_object_identifier" TargetMode="External"/><Relationship Id="rId12" Type="http://schemas.openxmlformats.org/officeDocument/2006/relationships/hyperlink" Target="https://en.wikipedia.org/wiki/PubMed_Central" TargetMode="External"/><Relationship Id="rId34" Type="http://schemas.openxmlformats.org/officeDocument/2006/relationships/hyperlink" Target="https://en.wikipedia.org/wiki/Digital_object_identifier" TargetMode="External"/><Relationship Id="rId15" Type="http://schemas.openxmlformats.org/officeDocument/2006/relationships/hyperlink" Target="https://en.wikipedia.org/wiki/PubMed_Identifier" TargetMode="External"/><Relationship Id="rId37" Type="http://schemas.openxmlformats.org/officeDocument/2006/relationships/hyperlink" Target="https://en.wikipedia.org/wiki/PubMed_Identifier" TargetMode="External"/><Relationship Id="rId14" Type="http://schemas.openxmlformats.org/officeDocument/2006/relationships/hyperlink" Target="https://en.wikipedia.org/wiki/PubMed_Identifier" TargetMode="External"/><Relationship Id="rId36" Type="http://schemas.openxmlformats.org/officeDocument/2006/relationships/hyperlink" Target="https://doi.org/10.1126%2Fscience.1117389" TargetMode="External"/><Relationship Id="rId17" Type="http://schemas.openxmlformats.org/officeDocument/2006/relationships/hyperlink" Target="https://www.genome.gov/11006943/human-genome-project-completion-frequently-asked-questions/" TargetMode="External"/><Relationship Id="rId39" Type="http://schemas.openxmlformats.org/officeDocument/2006/relationships/hyperlink" Target="https://www.ncbi.nlm.nih.gov/pubmed/16081699" TargetMode="External"/><Relationship Id="rId16" Type="http://schemas.openxmlformats.org/officeDocument/2006/relationships/hyperlink" Target="https://www.ncbi.nlm.nih.gov/pubmed/26432245" TargetMode="External"/><Relationship Id="rId38" Type="http://schemas.openxmlformats.org/officeDocument/2006/relationships/hyperlink" Target="https://en.wikipedia.org/wiki/PubMed_Identifier" TargetMode="External"/><Relationship Id="rId19" Type="http://schemas.openxmlformats.org/officeDocument/2006/relationships/hyperlink" Target="https://doi.org/10.1093/bioinformatics/btn582" TargetMode="External"/><Relationship Id="rId18" Type="http://schemas.openxmlformats.org/officeDocument/2006/relationships/hyperlink" Target="https://en.wikipedia.org/wiki/Digital_object_identifier"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0" name="Shape 100"/>
        <p:cNvGrpSpPr/>
        <p:nvPr/>
      </p:nvGrpSpPr>
      <p:grpSpPr>
        <a:xfrm>
          <a:off x="0" y="0"/>
          <a:ext cx="0" cy="0"/>
          <a:chOff x="0" y="0"/>
          <a:chExt cx="0" cy="0"/>
        </a:xfrm>
      </p:grpSpPr>
      <p:sp>
        <p:nvSpPr>
          <p:cNvPr id="101" name="Google Shape;101;p13"/>
          <p:cNvSpPr txBox="1"/>
          <p:nvPr>
            <p:ph type="ctrTitle"/>
          </p:nvPr>
        </p:nvSpPr>
        <p:spPr>
          <a:xfrm>
            <a:off x="1097280" y="758952"/>
            <a:ext cx="10058400" cy="1456214"/>
          </a:xfrm>
          <a:prstGeom prst="rect">
            <a:avLst/>
          </a:prstGeom>
          <a:noFill/>
          <a:ln>
            <a:noFill/>
          </a:ln>
        </p:spPr>
        <p:txBody>
          <a:bodyPr anchorCtr="0" anchor="b" bIns="45700" lIns="91425" spcFirstLastPara="1" rIns="91425" wrap="square" tIns="45700">
            <a:noAutofit/>
          </a:bodyPr>
          <a:lstStyle/>
          <a:p>
            <a:pPr indent="0" lvl="0" marL="0" rtl="0" algn="l">
              <a:lnSpc>
                <a:spcPct val="85000"/>
              </a:lnSpc>
              <a:spcBef>
                <a:spcPts val="0"/>
              </a:spcBef>
              <a:spcAft>
                <a:spcPts val="0"/>
              </a:spcAft>
              <a:buClr>
                <a:srgbClr val="262626"/>
              </a:buClr>
              <a:buSzPts val="7200"/>
              <a:buFont typeface="Calibri"/>
              <a:buNone/>
            </a:pPr>
            <a:r>
              <a:rPr lang="en-US" sz="7200"/>
              <a:t>Authentication:</a:t>
            </a:r>
            <a:br>
              <a:rPr lang="en-US" sz="7200"/>
            </a:br>
            <a:r>
              <a:rPr lang="en-US" sz="3600"/>
              <a:t>Comparative Study</a:t>
            </a:r>
            <a:endParaRPr sz="7200"/>
          </a:p>
        </p:txBody>
      </p:sp>
      <p:sp>
        <p:nvSpPr>
          <p:cNvPr id="102" name="Google Shape;102;p13"/>
          <p:cNvSpPr txBox="1"/>
          <p:nvPr>
            <p:ph idx="1" type="subTitle"/>
          </p:nvPr>
        </p:nvSpPr>
        <p:spPr>
          <a:xfrm>
            <a:off x="1100051" y="2215166"/>
            <a:ext cx="10058400" cy="206062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SzPts val="2400"/>
              <a:buNone/>
            </a:pPr>
            <a:r>
              <a:rPr lang="en-US"/>
              <a:t>CS573 – GROUP 2</a:t>
            </a:r>
            <a:endParaRPr sz="1800"/>
          </a:p>
          <a:p>
            <a:pPr indent="-342900" lvl="0" marL="457200" rtl="0" algn="l">
              <a:lnSpc>
                <a:spcPct val="90000"/>
              </a:lnSpc>
              <a:spcBef>
                <a:spcPts val="0"/>
              </a:spcBef>
              <a:spcAft>
                <a:spcPts val="0"/>
              </a:spcAft>
              <a:buSzPts val="1800"/>
              <a:buChar char="●"/>
            </a:pPr>
            <a:r>
              <a:rPr lang="en-US" sz="1800"/>
              <a:t>Michael Fang 10430930</a:t>
            </a:r>
            <a:endParaRPr sz="1800"/>
          </a:p>
          <a:p>
            <a:pPr indent="-342900" lvl="0" marL="457200" rtl="0" algn="l">
              <a:lnSpc>
                <a:spcPct val="90000"/>
              </a:lnSpc>
              <a:spcBef>
                <a:spcPts val="0"/>
              </a:spcBef>
              <a:spcAft>
                <a:spcPts val="0"/>
              </a:spcAft>
              <a:buSzPts val="1800"/>
              <a:buChar char="●"/>
            </a:pPr>
            <a:r>
              <a:rPr lang="en-US" sz="1800"/>
              <a:t>Chunli Liu 10430963</a:t>
            </a:r>
            <a:endParaRPr sz="1800"/>
          </a:p>
          <a:p>
            <a:pPr indent="-342900" lvl="0" marL="457200" rtl="0" algn="l">
              <a:lnSpc>
                <a:spcPct val="90000"/>
              </a:lnSpc>
              <a:spcBef>
                <a:spcPts val="0"/>
              </a:spcBef>
              <a:spcAft>
                <a:spcPts val="0"/>
              </a:spcAft>
              <a:buSzPts val="1800"/>
              <a:buChar char="●"/>
            </a:pPr>
            <a:r>
              <a:rPr lang="en-US" sz="1800"/>
              <a:t>Janiece Pandya 10431583</a:t>
            </a:r>
            <a:endParaRPr sz="1800"/>
          </a:p>
          <a:p>
            <a:pPr indent="-342900" lvl="0" marL="457200" rtl="0" algn="l">
              <a:lnSpc>
                <a:spcPct val="90000"/>
              </a:lnSpc>
              <a:spcBef>
                <a:spcPts val="0"/>
              </a:spcBef>
              <a:spcAft>
                <a:spcPts val="0"/>
              </a:spcAft>
              <a:buSzPts val="1800"/>
              <a:buChar char="●"/>
            </a:pPr>
            <a:r>
              <a:rPr lang="en-US" sz="1800"/>
              <a:t>Disha Sareen 10429086</a:t>
            </a:r>
            <a:endParaRPr sz="1800"/>
          </a:p>
          <a:p>
            <a:pPr indent="-342900" lvl="0" marL="457200" rtl="0" algn="l">
              <a:lnSpc>
                <a:spcPct val="90000"/>
              </a:lnSpc>
              <a:spcBef>
                <a:spcPts val="0"/>
              </a:spcBef>
              <a:spcAft>
                <a:spcPts val="0"/>
              </a:spcAft>
              <a:buSzPts val="1800"/>
              <a:buChar char="●"/>
            </a:pPr>
            <a:r>
              <a:rPr lang="en-US" sz="1800"/>
              <a:t>Siddhant Barua 10439929</a:t>
            </a:r>
            <a:endParaRPr sz="1800"/>
          </a:p>
          <a:p>
            <a:pPr indent="0" lvl="0" marL="0" rtl="0" algn="l">
              <a:lnSpc>
                <a:spcPct val="90000"/>
              </a:lnSpc>
              <a:spcBef>
                <a:spcPts val="1400"/>
              </a:spcBef>
              <a:spcAft>
                <a:spcPts val="0"/>
              </a:spcAft>
              <a:buSzPts val="2400"/>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7" name="Shape 157"/>
        <p:cNvGrpSpPr/>
        <p:nvPr/>
      </p:nvGrpSpPr>
      <p:grpSpPr>
        <a:xfrm>
          <a:off x="0" y="0"/>
          <a:ext cx="0" cy="0"/>
          <a:chOff x="0" y="0"/>
          <a:chExt cx="0" cy="0"/>
        </a:xfrm>
      </p:grpSpPr>
      <p:sp>
        <p:nvSpPr>
          <p:cNvPr id="158" name="Google Shape;158;p22"/>
          <p:cNvSpPr txBox="1"/>
          <p:nvPr/>
        </p:nvSpPr>
        <p:spPr>
          <a:xfrm>
            <a:off x="1505425" y="882450"/>
            <a:ext cx="9787500" cy="11418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1400"/>
              </a:spcBef>
              <a:spcAft>
                <a:spcPts val="0"/>
              </a:spcAft>
              <a:buClr>
                <a:schemeClr val="dk1"/>
              </a:buClr>
              <a:buSzPts val="1100"/>
              <a:buFont typeface="Arial"/>
              <a:buNone/>
            </a:pPr>
            <a:r>
              <a:rPr lang="en-US" sz="3100">
                <a:solidFill>
                  <a:schemeClr val="dk1"/>
                </a:solidFill>
              </a:rPr>
              <a:t>Network services model</a:t>
            </a:r>
            <a:endParaRPr sz="3000">
              <a:latin typeface="Calibri"/>
              <a:ea typeface="Calibri"/>
              <a:cs typeface="Calibri"/>
              <a:sym typeface="Calibri"/>
            </a:endParaRPr>
          </a:p>
        </p:txBody>
      </p:sp>
      <p:pic>
        <p:nvPicPr>
          <p:cNvPr id="159" name="Google Shape;159;p22"/>
          <p:cNvPicPr preferRelativeResize="0"/>
          <p:nvPr/>
        </p:nvPicPr>
        <p:blipFill rotWithShape="1">
          <a:blip r:embed="rId3">
            <a:alphaModFix/>
          </a:blip>
          <a:srcRect b="4340" l="0" r="0" t="-4340"/>
          <a:stretch/>
        </p:blipFill>
        <p:spPr>
          <a:xfrm>
            <a:off x="1251575" y="2152750"/>
            <a:ext cx="9441450" cy="35088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3" name="Shape 163"/>
        <p:cNvGrpSpPr/>
        <p:nvPr/>
      </p:nvGrpSpPr>
      <p:grpSpPr>
        <a:xfrm>
          <a:off x="0" y="0"/>
          <a:ext cx="0" cy="0"/>
          <a:chOff x="0" y="0"/>
          <a:chExt cx="0" cy="0"/>
        </a:xfrm>
      </p:grpSpPr>
      <p:sp>
        <p:nvSpPr>
          <p:cNvPr id="164" name="Google Shape;164;p23"/>
          <p:cNvSpPr txBox="1"/>
          <p:nvPr/>
        </p:nvSpPr>
        <p:spPr>
          <a:xfrm>
            <a:off x="1003625" y="810775"/>
            <a:ext cx="10623900" cy="11418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1400"/>
              </a:spcBef>
              <a:spcAft>
                <a:spcPts val="0"/>
              </a:spcAft>
              <a:buNone/>
            </a:pPr>
            <a:r>
              <a:rPr lang="en-US" sz="3100">
                <a:solidFill>
                  <a:schemeClr val="dk1"/>
                </a:solidFill>
              </a:rPr>
              <a:t>Blockchain authentication and trust module(BATM)</a:t>
            </a:r>
            <a:endParaRPr sz="3400">
              <a:solidFill>
                <a:schemeClr val="dk1"/>
              </a:solidFill>
            </a:endParaRPr>
          </a:p>
        </p:txBody>
      </p:sp>
      <p:sp>
        <p:nvSpPr>
          <p:cNvPr id="165" name="Google Shape;165;p23"/>
          <p:cNvSpPr txBox="1"/>
          <p:nvPr/>
        </p:nvSpPr>
        <p:spPr>
          <a:xfrm>
            <a:off x="884125" y="2556825"/>
            <a:ext cx="11307000" cy="250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500">
                <a:latin typeface="Calibri"/>
                <a:ea typeface="Calibri"/>
                <a:cs typeface="Calibri"/>
                <a:sym typeface="Calibri"/>
              </a:rPr>
              <a:t>BATM associates </a:t>
            </a:r>
            <a:r>
              <a:rPr b="1" lang="en-US" sz="2500">
                <a:latin typeface="Calibri"/>
                <a:ea typeface="Calibri"/>
                <a:cs typeface="Calibri"/>
                <a:sym typeface="Calibri"/>
              </a:rPr>
              <a:t>cryptographic keys</a:t>
            </a:r>
            <a:r>
              <a:rPr lang="en-US" sz="2500">
                <a:latin typeface="Calibri"/>
                <a:ea typeface="Calibri"/>
                <a:cs typeface="Calibri"/>
                <a:sym typeface="Calibri"/>
              </a:rPr>
              <a:t> with </a:t>
            </a:r>
            <a:r>
              <a:rPr b="1" lang="en-US" sz="2500">
                <a:latin typeface="Calibri"/>
                <a:ea typeface="Calibri"/>
                <a:cs typeface="Calibri"/>
                <a:sym typeface="Calibri"/>
              </a:rPr>
              <a:t>each NN and AS</a:t>
            </a:r>
            <a:r>
              <a:rPr lang="en-US" sz="2500">
                <a:latin typeface="Calibri"/>
                <a:ea typeface="Calibri"/>
                <a:cs typeface="Calibri"/>
                <a:sym typeface="Calibri"/>
              </a:rPr>
              <a:t> in the network</a:t>
            </a:r>
            <a:endParaRPr b="1" sz="2500">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b="1" sz="2500">
              <a:latin typeface="Calibri"/>
              <a:ea typeface="Calibri"/>
              <a:cs typeface="Calibri"/>
              <a:sym typeface="Calibri"/>
            </a:endParaRPr>
          </a:p>
          <a:p>
            <a:pPr indent="0" lvl="0" marL="0" rtl="0" algn="l">
              <a:spcBef>
                <a:spcPts val="0"/>
              </a:spcBef>
              <a:spcAft>
                <a:spcPts val="0"/>
              </a:spcAft>
              <a:buNone/>
            </a:pPr>
            <a:r>
              <a:t/>
            </a:r>
            <a:endParaRPr sz="2500">
              <a:latin typeface="Calibri"/>
              <a:ea typeface="Calibri"/>
              <a:cs typeface="Calibri"/>
              <a:sym typeface="Calibri"/>
            </a:endParaRPr>
          </a:p>
          <a:p>
            <a:pPr indent="0" lvl="0" marL="0" rtl="0" algn="l">
              <a:spcBef>
                <a:spcPts val="0"/>
              </a:spcBef>
              <a:spcAft>
                <a:spcPts val="0"/>
              </a:spcAft>
              <a:buNone/>
            </a:pPr>
            <a:r>
              <a:t/>
            </a:r>
            <a:endParaRPr sz="2500">
              <a:latin typeface="Calibri"/>
              <a:ea typeface="Calibri"/>
              <a:cs typeface="Calibri"/>
              <a:sym typeface="Calibri"/>
            </a:endParaRPr>
          </a:p>
          <a:p>
            <a:pPr indent="0" lvl="0" marL="0" rtl="0" algn="l">
              <a:spcBef>
                <a:spcPts val="0"/>
              </a:spcBef>
              <a:spcAft>
                <a:spcPts val="0"/>
              </a:spcAft>
              <a:buNone/>
            </a:pPr>
            <a:r>
              <a:t/>
            </a:r>
            <a:endParaRPr sz="2500">
              <a:latin typeface="Calibri"/>
              <a:ea typeface="Calibri"/>
              <a:cs typeface="Calibri"/>
              <a:sym typeface="Calibri"/>
            </a:endParaRPr>
          </a:p>
          <a:p>
            <a:pPr indent="0" lvl="0" marL="0" rtl="0" algn="l">
              <a:spcBef>
                <a:spcPts val="0"/>
              </a:spcBef>
              <a:spcAft>
                <a:spcPts val="0"/>
              </a:spcAft>
              <a:buNone/>
            </a:pPr>
            <a:r>
              <a:t/>
            </a:r>
            <a:endParaRPr sz="2500">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9" name="Shape 169"/>
        <p:cNvGrpSpPr/>
        <p:nvPr/>
      </p:nvGrpSpPr>
      <p:grpSpPr>
        <a:xfrm>
          <a:off x="0" y="0"/>
          <a:ext cx="0" cy="0"/>
          <a:chOff x="0" y="0"/>
          <a:chExt cx="0" cy="0"/>
        </a:xfrm>
      </p:grpSpPr>
      <p:sp>
        <p:nvSpPr>
          <p:cNvPr id="170" name="Google Shape;170;p24"/>
          <p:cNvSpPr txBox="1"/>
          <p:nvPr/>
        </p:nvSpPr>
        <p:spPr>
          <a:xfrm>
            <a:off x="1003625" y="810775"/>
            <a:ext cx="10623900" cy="11418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1400"/>
              </a:spcBef>
              <a:spcAft>
                <a:spcPts val="0"/>
              </a:spcAft>
              <a:buNone/>
            </a:pPr>
            <a:r>
              <a:rPr lang="en-US" sz="2900">
                <a:solidFill>
                  <a:schemeClr val="dk1"/>
                </a:solidFill>
              </a:rPr>
              <a:t>Block validity check algorithm</a:t>
            </a:r>
            <a:endParaRPr sz="3400">
              <a:solidFill>
                <a:schemeClr val="dk1"/>
              </a:solidFill>
            </a:endParaRPr>
          </a:p>
        </p:txBody>
      </p:sp>
      <p:pic>
        <p:nvPicPr>
          <p:cNvPr id="171" name="Google Shape;171;p24"/>
          <p:cNvPicPr preferRelativeResize="0"/>
          <p:nvPr/>
        </p:nvPicPr>
        <p:blipFill>
          <a:blip r:embed="rId3">
            <a:alphaModFix/>
          </a:blip>
          <a:stretch>
            <a:fillRect/>
          </a:stretch>
        </p:blipFill>
        <p:spPr>
          <a:xfrm>
            <a:off x="1586125" y="1842100"/>
            <a:ext cx="7685325" cy="425122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5" name="Shape 175"/>
        <p:cNvGrpSpPr/>
        <p:nvPr/>
      </p:nvGrpSpPr>
      <p:grpSpPr>
        <a:xfrm>
          <a:off x="0" y="0"/>
          <a:ext cx="0" cy="0"/>
          <a:chOff x="0" y="0"/>
          <a:chExt cx="0" cy="0"/>
        </a:xfrm>
      </p:grpSpPr>
      <p:sp>
        <p:nvSpPr>
          <p:cNvPr id="176" name="Google Shape;176;p25"/>
          <p:cNvSpPr txBox="1"/>
          <p:nvPr>
            <p:ph type="title"/>
          </p:nvPr>
        </p:nvSpPr>
        <p:spPr>
          <a:xfrm>
            <a:off x="605399" y="1286975"/>
            <a:ext cx="11125200" cy="14508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1400"/>
              </a:spcBef>
              <a:spcAft>
                <a:spcPts val="0"/>
              </a:spcAft>
              <a:buClr>
                <a:schemeClr val="dk1"/>
              </a:buClr>
              <a:buSzPts val="1100"/>
              <a:buFont typeface="Arial"/>
              <a:buNone/>
            </a:pPr>
            <a:r>
              <a:rPr b="1" lang="en-US" sz="2400">
                <a:solidFill>
                  <a:schemeClr val="dk1"/>
                </a:solidFill>
                <a:latin typeface="Arial"/>
                <a:ea typeface="Arial"/>
                <a:cs typeface="Arial"/>
                <a:sym typeface="Arial"/>
              </a:rPr>
              <a:t>BATM trust management</a:t>
            </a:r>
            <a:endParaRPr sz="2600">
              <a:solidFill>
                <a:schemeClr val="dk1"/>
              </a:solidFill>
              <a:latin typeface="Arial"/>
              <a:ea typeface="Arial"/>
              <a:cs typeface="Arial"/>
              <a:sym typeface="Arial"/>
            </a:endParaRPr>
          </a:p>
          <a:p>
            <a:pPr indent="0" lvl="0" marL="0" rtl="0" algn="l">
              <a:lnSpc>
                <a:spcPct val="85000"/>
              </a:lnSpc>
              <a:spcBef>
                <a:spcPts val="0"/>
              </a:spcBef>
              <a:spcAft>
                <a:spcPts val="0"/>
              </a:spcAft>
              <a:buClr>
                <a:schemeClr val="dk1"/>
              </a:buClr>
              <a:buSzPts val="1100"/>
              <a:buFont typeface="Arial"/>
              <a:buNone/>
            </a:pPr>
            <a:r>
              <a:t/>
            </a:r>
            <a:endParaRPr sz="3700"/>
          </a:p>
          <a:p>
            <a:pPr indent="0" lvl="0" marL="0" rtl="0" algn="l">
              <a:lnSpc>
                <a:spcPct val="85000"/>
              </a:lnSpc>
              <a:spcBef>
                <a:spcPts val="0"/>
              </a:spcBef>
              <a:spcAft>
                <a:spcPts val="0"/>
              </a:spcAft>
              <a:buClr>
                <a:srgbClr val="3F3F3F"/>
              </a:buClr>
              <a:buSzPts val="4800"/>
              <a:buFont typeface="Calibri"/>
              <a:buNone/>
            </a:pPr>
            <a:r>
              <a:t/>
            </a:r>
            <a:endParaRPr/>
          </a:p>
        </p:txBody>
      </p:sp>
      <p:sp>
        <p:nvSpPr>
          <p:cNvPr id="177" name="Google Shape;177;p25"/>
          <p:cNvSpPr txBox="1"/>
          <p:nvPr>
            <p:ph idx="1" type="body"/>
          </p:nvPr>
        </p:nvSpPr>
        <p:spPr>
          <a:xfrm>
            <a:off x="605400" y="1719000"/>
            <a:ext cx="11634900" cy="3420000"/>
          </a:xfrm>
          <a:prstGeom prst="rect">
            <a:avLst/>
          </a:prstGeom>
          <a:noFill/>
          <a:ln>
            <a:noFill/>
          </a:ln>
        </p:spPr>
        <p:txBody>
          <a:bodyPr anchorCtr="0" anchor="t" bIns="45700" lIns="0" spcFirstLastPara="1" rIns="0" wrap="square" tIns="45700">
            <a:noAutofit/>
          </a:bodyPr>
          <a:lstStyle/>
          <a:p>
            <a:pPr indent="0" lvl="0" marL="0" rtl="0" algn="l">
              <a:lnSpc>
                <a:spcPct val="90000"/>
              </a:lnSpc>
              <a:spcBef>
                <a:spcPts val="1400"/>
              </a:spcBef>
              <a:spcAft>
                <a:spcPts val="0"/>
              </a:spcAft>
              <a:buNone/>
            </a:pPr>
            <a:r>
              <a:rPr b="1" lang="en-US" sz="2400">
                <a:solidFill>
                  <a:schemeClr val="dk1"/>
                </a:solidFill>
                <a:latin typeface="Arial"/>
                <a:ea typeface="Arial"/>
                <a:cs typeface="Arial"/>
                <a:sym typeface="Arial"/>
              </a:rPr>
              <a:t>why we don’t need a trust center?</a:t>
            </a:r>
            <a:endParaRPr b="1" sz="2400">
              <a:solidFill>
                <a:schemeClr val="dk1"/>
              </a:solidFill>
              <a:latin typeface="Arial"/>
              <a:ea typeface="Arial"/>
              <a:cs typeface="Arial"/>
              <a:sym typeface="Arial"/>
            </a:endParaRPr>
          </a:p>
          <a:p>
            <a:pPr indent="0" lvl="0" marL="0" rtl="0" algn="l">
              <a:lnSpc>
                <a:spcPct val="90000"/>
              </a:lnSpc>
              <a:spcBef>
                <a:spcPts val="1400"/>
              </a:spcBef>
              <a:spcAft>
                <a:spcPts val="0"/>
              </a:spcAft>
              <a:buNone/>
            </a:pPr>
            <a:r>
              <a:t/>
            </a:r>
            <a:endParaRPr b="1" sz="2400">
              <a:solidFill>
                <a:schemeClr val="dk1"/>
              </a:solidFill>
              <a:latin typeface="Arial"/>
              <a:ea typeface="Arial"/>
              <a:cs typeface="Arial"/>
              <a:sym typeface="Arial"/>
            </a:endParaRPr>
          </a:p>
          <a:p>
            <a:pPr indent="-368300" lvl="0" marL="457200" rtl="0" algn="l">
              <a:lnSpc>
                <a:spcPct val="100000"/>
              </a:lnSpc>
              <a:spcBef>
                <a:spcPts val="0"/>
              </a:spcBef>
              <a:spcAft>
                <a:spcPts val="0"/>
              </a:spcAft>
              <a:buClr>
                <a:schemeClr val="dk1"/>
              </a:buClr>
              <a:buSzPts val="2200"/>
              <a:buFont typeface="Arial"/>
              <a:buChar char="❖"/>
            </a:pPr>
            <a:r>
              <a:rPr lang="en-US" sz="2200">
                <a:solidFill>
                  <a:schemeClr val="dk1"/>
                </a:solidFill>
                <a:latin typeface="Arial"/>
                <a:ea typeface="Arial"/>
                <a:cs typeface="Arial"/>
                <a:sym typeface="Arial"/>
              </a:rPr>
              <a:t>payloads contained in the blockchain as an indication of each node behaviour on the network over time</a:t>
            </a:r>
            <a:endParaRPr sz="2200">
              <a:solidFill>
                <a:schemeClr val="dk1"/>
              </a:solidFill>
              <a:latin typeface="Arial"/>
              <a:ea typeface="Arial"/>
              <a:cs typeface="Arial"/>
              <a:sym typeface="Arial"/>
            </a:endParaRPr>
          </a:p>
          <a:p>
            <a:pPr indent="-342900" lvl="0" marL="457200" rtl="0" algn="l">
              <a:lnSpc>
                <a:spcPct val="100000"/>
              </a:lnSpc>
              <a:spcBef>
                <a:spcPts val="0"/>
              </a:spcBef>
              <a:spcAft>
                <a:spcPts val="0"/>
              </a:spcAft>
              <a:buClr>
                <a:schemeClr val="dk1"/>
              </a:buClr>
              <a:buSzPts val="1800"/>
              <a:buFont typeface="Arial"/>
              <a:buChar char="❖"/>
            </a:pPr>
            <a:r>
              <a:rPr lang="en-US" sz="2200">
                <a:solidFill>
                  <a:schemeClr val="dk1"/>
                </a:solidFill>
                <a:latin typeface="Arial"/>
                <a:ea typeface="Arial"/>
                <a:cs typeface="Arial"/>
                <a:sym typeface="Arial"/>
              </a:rPr>
              <a:t>In This way, we ensure a node cannot fool others by tampering data or pretending to be someone else. </a:t>
            </a:r>
            <a:endParaRPr sz="2200">
              <a:solidFill>
                <a:schemeClr val="dk1"/>
              </a:solidFill>
              <a:latin typeface="Arial"/>
              <a:ea typeface="Arial"/>
              <a:cs typeface="Arial"/>
              <a:sym typeface="Arial"/>
            </a:endParaRPr>
          </a:p>
          <a:p>
            <a:pPr indent="-342900" lvl="0" marL="457200" rtl="0" algn="l">
              <a:lnSpc>
                <a:spcPct val="100000"/>
              </a:lnSpc>
              <a:spcBef>
                <a:spcPts val="0"/>
              </a:spcBef>
              <a:spcAft>
                <a:spcPts val="0"/>
              </a:spcAft>
              <a:buClr>
                <a:schemeClr val="dk1"/>
              </a:buClr>
              <a:buSzPts val="1800"/>
              <a:buFont typeface="Arial"/>
              <a:buChar char="❖"/>
            </a:pPr>
            <a:r>
              <a:rPr lang="en-US" sz="2200">
                <a:solidFill>
                  <a:schemeClr val="dk1"/>
                </a:solidFill>
                <a:latin typeface="Arial"/>
                <a:ea typeface="Arial"/>
                <a:cs typeface="Arial"/>
                <a:sym typeface="Arial"/>
              </a:rPr>
              <a:t>Thus we ensure reliability of trust evaluation without the need of a trust center</a:t>
            </a:r>
            <a:r>
              <a:rPr lang="en-US" sz="1100">
                <a:solidFill>
                  <a:schemeClr val="dk1"/>
                </a:solidFill>
                <a:latin typeface="Arial"/>
                <a:ea typeface="Arial"/>
                <a:cs typeface="Arial"/>
                <a:sym typeface="Arial"/>
              </a:rPr>
              <a:t>.</a:t>
            </a:r>
            <a:endParaRPr sz="1100">
              <a:solidFill>
                <a:schemeClr val="dk1"/>
              </a:solidFill>
              <a:latin typeface="Arial"/>
              <a:ea typeface="Arial"/>
              <a:cs typeface="Arial"/>
              <a:sym typeface="Arial"/>
            </a:endParaRPr>
          </a:p>
          <a:p>
            <a:pPr indent="0" lvl="0" marL="457200" rtl="0" algn="l">
              <a:lnSpc>
                <a:spcPct val="100000"/>
              </a:lnSpc>
              <a:spcBef>
                <a:spcPts val="0"/>
              </a:spcBef>
              <a:spcAft>
                <a:spcPts val="0"/>
              </a:spcAft>
              <a:buNone/>
            </a:pPr>
            <a:r>
              <a:t/>
            </a:r>
            <a:endParaRPr sz="1100">
              <a:solidFill>
                <a:schemeClr val="dk1"/>
              </a:solidFill>
              <a:latin typeface="Arial"/>
              <a:ea typeface="Arial"/>
              <a:cs typeface="Arial"/>
              <a:sym typeface="Arial"/>
            </a:endParaRPr>
          </a:p>
          <a:p>
            <a:pPr indent="0" lvl="0" marL="457200" rtl="0" algn="l">
              <a:lnSpc>
                <a:spcPct val="100000"/>
              </a:lnSpc>
              <a:spcBef>
                <a:spcPts val="0"/>
              </a:spcBef>
              <a:spcAft>
                <a:spcPts val="0"/>
              </a:spcAft>
              <a:buNone/>
            </a:pPr>
            <a:r>
              <a:t/>
            </a:r>
            <a:endParaRPr sz="1100">
              <a:solidFill>
                <a:schemeClr val="dk1"/>
              </a:solidFill>
              <a:latin typeface="Arial"/>
              <a:ea typeface="Arial"/>
              <a:cs typeface="Arial"/>
              <a:sym typeface="Arial"/>
            </a:endParaRPr>
          </a:p>
          <a:p>
            <a:pPr indent="0" lvl="0" marL="0" rtl="0" algn="l">
              <a:lnSpc>
                <a:spcPct val="90000"/>
              </a:lnSpc>
              <a:spcBef>
                <a:spcPts val="1400"/>
              </a:spcBef>
              <a:spcAft>
                <a:spcPts val="0"/>
              </a:spcAft>
              <a:buNone/>
            </a:pPr>
            <a:r>
              <a:t/>
            </a:r>
            <a:endParaRPr sz="2400">
              <a:solidFill>
                <a:schemeClr val="dk1"/>
              </a:solidFill>
              <a:latin typeface="Arial"/>
              <a:ea typeface="Arial"/>
              <a:cs typeface="Arial"/>
              <a:sym typeface="Arial"/>
            </a:endParaRPr>
          </a:p>
          <a:p>
            <a:pPr indent="0" lvl="0" marL="0" rtl="0" algn="l">
              <a:lnSpc>
                <a:spcPct val="90000"/>
              </a:lnSpc>
              <a:spcBef>
                <a:spcPts val="1400"/>
              </a:spcBef>
              <a:spcAft>
                <a:spcPts val="0"/>
              </a:spcAft>
              <a:buNone/>
            </a:pPr>
            <a:r>
              <a:t/>
            </a:r>
            <a:endParaRPr b="1" sz="2400">
              <a:solidFill>
                <a:schemeClr val="dk1"/>
              </a:solidFill>
              <a:latin typeface="Arial"/>
              <a:ea typeface="Arial"/>
              <a:cs typeface="Arial"/>
              <a:sym typeface="Arial"/>
            </a:endParaRPr>
          </a:p>
          <a:p>
            <a:pPr indent="0" lvl="0" marL="0" rtl="0" algn="l">
              <a:lnSpc>
                <a:spcPct val="90000"/>
              </a:lnSpc>
              <a:spcBef>
                <a:spcPts val="1400"/>
              </a:spcBef>
              <a:spcAft>
                <a:spcPts val="0"/>
              </a:spcAft>
              <a:buNone/>
            </a:pPr>
            <a:r>
              <a:t/>
            </a:r>
            <a:endParaRPr>
              <a:solidFill>
                <a:schemeClr val="dk1"/>
              </a:solidFill>
              <a:latin typeface="Arial"/>
              <a:ea typeface="Arial"/>
              <a:cs typeface="Arial"/>
              <a:sym typeface="Arial"/>
            </a:endParaRPr>
          </a:p>
          <a:p>
            <a:pPr indent="0" lvl="0" marL="0" rtl="0" algn="l">
              <a:lnSpc>
                <a:spcPct val="90000"/>
              </a:lnSpc>
              <a:spcBef>
                <a:spcPts val="1400"/>
              </a:spcBef>
              <a:spcAft>
                <a:spcPts val="0"/>
              </a:spcAft>
              <a:buClr>
                <a:schemeClr val="dk1"/>
              </a:buClr>
              <a:buSzPts val="1100"/>
              <a:buFont typeface="Arial"/>
              <a:buNone/>
            </a:pPr>
            <a:r>
              <a:t/>
            </a:r>
            <a:endParaRPr>
              <a:solidFill>
                <a:schemeClr val="dk1"/>
              </a:solidFill>
              <a:latin typeface="Arial"/>
              <a:ea typeface="Arial"/>
              <a:cs typeface="Arial"/>
              <a:sym typeface="Arial"/>
            </a:endParaRPr>
          </a:p>
          <a:p>
            <a:pPr indent="0" lvl="0" marL="0" rtl="0" algn="l">
              <a:lnSpc>
                <a:spcPct val="90000"/>
              </a:lnSpc>
              <a:spcBef>
                <a:spcPts val="1400"/>
              </a:spcBef>
              <a:spcAft>
                <a:spcPts val="0"/>
              </a:spcAft>
              <a:buNone/>
            </a:pPr>
            <a:r>
              <a:t/>
            </a:r>
            <a:endParaRPr>
              <a:solidFill>
                <a:schemeClr val="dk1"/>
              </a:solidFill>
              <a:latin typeface="Arial"/>
              <a:ea typeface="Arial"/>
              <a:cs typeface="Arial"/>
              <a:sym typeface="Arial"/>
            </a:endParaRPr>
          </a:p>
          <a:p>
            <a:pPr indent="0" lvl="0" marL="0" rtl="0" algn="l">
              <a:lnSpc>
                <a:spcPct val="90000"/>
              </a:lnSpc>
              <a:spcBef>
                <a:spcPts val="1400"/>
              </a:spcBef>
              <a:spcAft>
                <a:spcPts val="0"/>
              </a:spcAft>
              <a:buNone/>
            </a:pPr>
            <a:r>
              <a:t/>
            </a:r>
            <a:endParaRPr>
              <a:solidFill>
                <a:schemeClr val="dk1"/>
              </a:solidFill>
              <a:latin typeface="Arial"/>
              <a:ea typeface="Arial"/>
              <a:cs typeface="Arial"/>
              <a:sym typeface="Arial"/>
            </a:endParaRPr>
          </a:p>
          <a:p>
            <a:pPr indent="0" lvl="0" marL="0" rtl="0" algn="l">
              <a:lnSpc>
                <a:spcPct val="90000"/>
              </a:lnSpc>
              <a:spcBef>
                <a:spcPts val="1400"/>
              </a:spcBef>
              <a:spcAft>
                <a:spcPts val="0"/>
              </a:spcAft>
              <a:buNone/>
            </a:pPr>
            <a:r>
              <a:t/>
            </a:r>
            <a:endParaRPr b="1" sz="2400">
              <a:solidFill>
                <a:schemeClr val="dk1"/>
              </a:solidFill>
              <a:latin typeface="Arial"/>
              <a:ea typeface="Arial"/>
              <a:cs typeface="Arial"/>
              <a:sym typeface="Arial"/>
            </a:endParaRPr>
          </a:p>
          <a:p>
            <a:pPr indent="0" lvl="0" marL="0" rtl="0" algn="l">
              <a:lnSpc>
                <a:spcPct val="90000"/>
              </a:lnSpc>
              <a:spcBef>
                <a:spcPts val="1400"/>
              </a:spcBef>
              <a:spcAft>
                <a:spcPts val="0"/>
              </a:spcAft>
              <a:buNone/>
            </a:pPr>
            <a:r>
              <a:t/>
            </a:r>
            <a:endParaRPr>
              <a:solidFill>
                <a:schemeClr val="dk1"/>
              </a:solidFill>
              <a:latin typeface="Arial"/>
              <a:ea typeface="Arial"/>
              <a:cs typeface="Arial"/>
              <a:sym typeface="Arial"/>
            </a:endParaRPr>
          </a:p>
          <a:p>
            <a:pPr indent="0" lvl="0" marL="0" rtl="0" algn="l">
              <a:lnSpc>
                <a:spcPct val="90000"/>
              </a:lnSpc>
              <a:spcBef>
                <a:spcPts val="1400"/>
              </a:spcBef>
              <a:spcAft>
                <a:spcPts val="0"/>
              </a:spcAft>
              <a:buNone/>
            </a:pPr>
            <a:r>
              <a:t/>
            </a:r>
            <a:endParaRPr>
              <a:solidFill>
                <a:schemeClr val="dk1"/>
              </a:solidFill>
              <a:latin typeface="Arial"/>
              <a:ea typeface="Arial"/>
              <a:cs typeface="Arial"/>
              <a:sym typeface="Arial"/>
            </a:endParaRPr>
          </a:p>
          <a:p>
            <a:pPr indent="0" lvl="0" marL="0" rtl="0" algn="l">
              <a:lnSpc>
                <a:spcPct val="90000"/>
              </a:lnSpc>
              <a:spcBef>
                <a:spcPts val="1400"/>
              </a:spcBef>
              <a:spcAft>
                <a:spcPts val="0"/>
              </a:spcAft>
              <a:buNone/>
            </a:pPr>
            <a:r>
              <a:t/>
            </a:r>
            <a:endParaRPr>
              <a:solidFill>
                <a:schemeClr val="dk1"/>
              </a:solidFill>
              <a:latin typeface="Arial"/>
              <a:ea typeface="Arial"/>
              <a:cs typeface="Arial"/>
              <a:sym typeface="Arial"/>
            </a:endParaRPr>
          </a:p>
          <a:p>
            <a:pPr indent="0" lvl="0" marL="0" rtl="0" algn="l">
              <a:lnSpc>
                <a:spcPct val="90000"/>
              </a:lnSpc>
              <a:spcBef>
                <a:spcPts val="1400"/>
              </a:spcBef>
              <a:spcAft>
                <a:spcPts val="0"/>
              </a:spcAft>
              <a:buNone/>
            </a:pPr>
            <a:r>
              <a:t/>
            </a:r>
            <a:endParaRPr>
              <a:solidFill>
                <a:schemeClr val="dk1"/>
              </a:solidFill>
              <a:latin typeface="Arial"/>
              <a:ea typeface="Arial"/>
              <a:cs typeface="Arial"/>
              <a:sym typeface="Arial"/>
            </a:endParaRPr>
          </a:p>
          <a:p>
            <a:pPr indent="0" lvl="0" marL="0" rtl="0" algn="l">
              <a:lnSpc>
                <a:spcPct val="90000"/>
              </a:lnSpc>
              <a:spcBef>
                <a:spcPts val="1400"/>
              </a:spcBef>
              <a:spcAft>
                <a:spcPts val="0"/>
              </a:spcAft>
              <a:buNone/>
            </a:pPr>
            <a:r>
              <a:t/>
            </a:r>
            <a:endParaRPr/>
          </a:p>
          <a:p>
            <a:pPr indent="0" lvl="0" marL="0" rtl="0" algn="l">
              <a:lnSpc>
                <a:spcPct val="90000"/>
              </a:lnSpc>
              <a:spcBef>
                <a:spcPts val="1400"/>
              </a:spcBef>
              <a:spcAft>
                <a:spcPts val="0"/>
              </a:spcAft>
              <a:buNone/>
            </a:pPr>
            <a:r>
              <a:t/>
            </a:r>
            <a:endParaRPr/>
          </a:p>
          <a:p>
            <a:pPr indent="0" lvl="0" marL="0" rtl="0" algn="l">
              <a:lnSpc>
                <a:spcPct val="90000"/>
              </a:lnSpc>
              <a:spcBef>
                <a:spcPts val="140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1" name="Shape 181"/>
        <p:cNvGrpSpPr/>
        <p:nvPr/>
      </p:nvGrpSpPr>
      <p:grpSpPr>
        <a:xfrm>
          <a:off x="0" y="0"/>
          <a:ext cx="0" cy="0"/>
          <a:chOff x="0" y="0"/>
          <a:chExt cx="0" cy="0"/>
        </a:xfrm>
      </p:grpSpPr>
      <p:sp>
        <p:nvSpPr>
          <p:cNvPr id="182" name="Google Shape;182;p26"/>
          <p:cNvSpPr txBox="1"/>
          <p:nvPr>
            <p:ph type="title"/>
          </p:nvPr>
        </p:nvSpPr>
        <p:spPr>
          <a:xfrm>
            <a:off x="605399" y="1286975"/>
            <a:ext cx="11125200" cy="1450800"/>
          </a:xfrm>
          <a:prstGeom prst="rect">
            <a:avLst/>
          </a:prstGeom>
          <a:noFill/>
          <a:ln>
            <a:noFill/>
          </a:ln>
        </p:spPr>
        <p:txBody>
          <a:bodyPr anchorCtr="0" anchor="b" bIns="45700" lIns="91425" spcFirstLastPara="1" rIns="91425" wrap="square" tIns="45700">
            <a:noAutofit/>
          </a:bodyPr>
          <a:lstStyle/>
          <a:p>
            <a:pPr indent="0" lvl="0" marL="0" rtl="0" algn="l">
              <a:lnSpc>
                <a:spcPct val="85000"/>
              </a:lnSpc>
              <a:spcBef>
                <a:spcPts val="0"/>
              </a:spcBef>
              <a:spcAft>
                <a:spcPts val="0"/>
              </a:spcAft>
              <a:buClr>
                <a:schemeClr val="dk1"/>
              </a:buClr>
              <a:buSzPts val="1100"/>
              <a:buFont typeface="Arial"/>
              <a:buNone/>
            </a:pPr>
            <a:r>
              <a:t/>
            </a:r>
            <a:endParaRPr sz="2600">
              <a:solidFill>
                <a:schemeClr val="dk1"/>
              </a:solidFill>
              <a:latin typeface="Arial"/>
              <a:ea typeface="Arial"/>
              <a:cs typeface="Arial"/>
              <a:sym typeface="Arial"/>
            </a:endParaRPr>
          </a:p>
          <a:p>
            <a:pPr indent="0" lvl="0" marL="0" rtl="0" algn="l">
              <a:lnSpc>
                <a:spcPct val="85000"/>
              </a:lnSpc>
              <a:spcBef>
                <a:spcPts val="0"/>
              </a:spcBef>
              <a:spcAft>
                <a:spcPts val="0"/>
              </a:spcAft>
              <a:buClr>
                <a:schemeClr val="dk1"/>
              </a:buClr>
              <a:buSzPts val="1100"/>
              <a:buFont typeface="Arial"/>
              <a:buNone/>
            </a:pPr>
            <a:r>
              <a:t/>
            </a:r>
            <a:endParaRPr sz="3700"/>
          </a:p>
          <a:p>
            <a:pPr indent="0" lvl="0" marL="0" rtl="0" algn="l">
              <a:lnSpc>
                <a:spcPct val="85000"/>
              </a:lnSpc>
              <a:spcBef>
                <a:spcPts val="0"/>
              </a:spcBef>
              <a:spcAft>
                <a:spcPts val="0"/>
              </a:spcAft>
              <a:buClr>
                <a:srgbClr val="3F3F3F"/>
              </a:buClr>
              <a:buSzPts val="4800"/>
              <a:buFont typeface="Calibri"/>
              <a:buNone/>
            </a:pPr>
            <a:r>
              <a:t/>
            </a:r>
            <a:endParaRPr/>
          </a:p>
        </p:txBody>
      </p:sp>
      <p:sp>
        <p:nvSpPr>
          <p:cNvPr id="183" name="Google Shape;183;p26"/>
          <p:cNvSpPr txBox="1"/>
          <p:nvPr>
            <p:ph idx="1" type="body"/>
          </p:nvPr>
        </p:nvSpPr>
        <p:spPr>
          <a:xfrm>
            <a:off x="605400" y="1551725"/>
            <a:ext cx="11634900" cy="3420000"/>
          </a:xfrm>
          <a:prstGeom prst="rect">
            <a:avLst/>
          </a:prstGeom>
          <a:noFill/>
          <a:ln>
            <a:noFill/>
          </a:ln>
        </p:spPr>
        <p:txBody>
          <a:bodyPr anchorCtr="0" anchor="t" bIns="45700" lIns="0" spcFirstLastPara="1" rIns="0" wrap="square" tIns="45700">
            <a:noAutofit/>
          </a:bodyPr>
          <a:lstStyle/>
          <a:p>
            <a:pPr indent="0" lvl="0" marL="0" rtl="0" algn="l">
              <a:lnSpc>
                <a:spcPct val="90000"/>
              </a:lnSpc>
              <a:spcBef>
                <a:spcPts val="1400"/>
              </a:spcBef>
              <a:spcAft>
                <a:spcPts val="0"/>
              </a:spcAft>
              <a:buNone/>
            </a:pPr>
            <a:r>
              <a:t/>
            </a:r>
            <a:endParaRPr sz="2400">
              <a:solidFill>
                <a:schemeClr val="dk1"/>
              </a:solidFill>
              <a:latin typeface="Arial"/>
              <a:ea typeface="Arial"/>
              <a:cs typeface="Arial"/>
              <a:sym typeface="Arial"/>
            </a:endParaRPr>
          </a:p>
          <a:p>
            <a:pPr indent="0" lvl="0" marL="457200" rtl="0" algn="l">
              <a:lnSpc>
                <a:spcPct val="90000"/>
              </a:lnSpc>
              <a:spcBef>
                <a:spcPts val="1400"/>
              </a:spcBef>
              <a:spcAft>
                <a:spcPts val="0"/>
              </a:spcAft>
              <a:buNone/>
            </a:pPr>
            <a:r>
              <a:t/>
            </a:r>
            <a:endParaRPr sz="2400">
              <a:solidFill>
                <a:schemeClr val="dk1"/>
              </a:solidFill>
              <a:latin typeface="Arial"/>
              <a:ea typeface="Arial"/>
              <a:cs typeface="Arial"/>
              <a:sym typeface="Arial"/>
            </a:endParaRPr>
          </a:p>
          <a:p>
            <a:pPr indent="0" lvl="0" marL="0" rtl="0" algn="l">
              <a:lnSpc>
                <a:spcPct val="90000"/>
              </a:lnSpc>
              <a:spcBef>
                <a:spcPts val="1400"/>
              </a:spcBef>
              <a:spcAft>
                <a:spcPts val="0"/>
              </a:spcAft>
              <a:buNone/>
            </a:pPr>
            <a:r>
              <a:t/>
            </a:r>
            <a:endParaRPr sz="2400">
              <a:solidFill>
                <a:schemeClr val="dk1"/>
              </a:solidFill>
              <a:latin typeface="Arial"/>
              <a:ea typeface="Arial"/>
              <a:cs typeface="Arial"/>
              <a:sym typeface="Arial"/>
            </a:endParaRPr>
          </a:p>
          <a:p>
            <a:pPr indent="0" lvl="0" marL="0" rtl="0" algn="l">
              <a:lnSpc>
                <a:spcPct val="90000"/>
              </a:lnSpc>
              <a:spcBef>
                <a:spcPts val="1400"/>
              </a:spcBef>
              <a:spcAft>
                <a:spcPts val="0"/>
              </a:spcAft>
              <a:buNone/>
            </a:pPr>
            <a:r>
              <a:t/>
            </a:r>
            <a:endParaRPr b="1" sz="2400">
              <a:solidFill>
                <a:schemeClr val="dk1"/>
              </a:solidFill>
              <a:latin typeface="Arial"/>
              <a:ea typeface="Arial"/>
              <a:cs typeface="Arial"/>
              <a:sym typeface="Arial"/>
            </a:endParaRPr>
          </a:p>
          <a:p>
            <a:pPr indent="0" lvl="0" marL="0" rtl="0" algn="l">
              <a:lnSpc>
                <a:spcPct val="90000"/>
              </a:lnSpc>
              <a:spcBef>
                <a:spcPts val="1400"/>
              </a:spcBef>
              <a:spcAft>
                <a:spcPts val="0"/>
              </a:spcAft>
              <a:buNone/>
            </a:pPr>
            <a:r>
              <a:t/>
            </a:r>
            <a:endParaRPr>
              <a:solidFill>
                <a:schemeClr val="dk1"/>
              </a:solidFill>
              <a:latin typeface="Arial"/>
              <a:ea typeface="Arial"/>
              <a:cs typeface="Arial"/>
              <a:sym typeface="Arial"/>
            </a:endParaRPr>
          </a:p>
          <a:p>
            <a:pPr indent="0" lvl="0" marL="0" rtl="0" algn="l">
              <a:lnSpc>
                <a:spcPct val="90000"/>
              </a:lnSpc>
              <a:spcBef>
                <a:spcPts val="1400"/>
              </a:spcBef>
              <a:spcAft>
                <a:spcPts val="0"/>
              </a:spcAft>
              <a:buClr>
                <a:schemeClr val="dk1"/>
              </a:buClr>
              <a:buSzPts val="1100"/>
              <a:buFont typeface="Arial"/>
              <a:buNone/>
            </a:pPr>
            <a:r>
              <a:t/>
            </a:r>
            <a:endParaRPr>
              <a:solidFill>
                <a:schemeClr val="dk1"/>
              </a:solidFill>
              <a:latin typeface="Arial"/>
              <a:ea typeface="Arial"/>
              <a:cs typeface="Arial"/>
              <a:sym typeface="Arial"/>
            </a:endParaRPr>
          </a:p>
          <a:p>
            <a:pPr indent="0" lvl="0" marL="0" rtl="0" algn="l">
              <a:lnSpc>
                <a:spcPct val="90000"/>
              </a:lnSpc>
              <a:spcBef>
                <a:spcPts val="1400"/>
              </a:spcBef>
              <a:spcAft>
                <a:spcPts val="0"/>
              </a:spcAft>
              <a:buNone/>
            </a:pPr>
            <a:r>
              <a:t/>
            </a:r>
            <a:endParaRPr>
              <a:solidFill>
                <a:schemeClr val="dk1"/>
              </a:solidFill>
              <a:latin typeface="Arial"/>
              <a:ea typeface="Arial"/>
              <a:cs typeface="Arial"/>
              <a:sym typeface="Arial"/>
            </a:endParaRPr>
          </a:p>
          <a:p>
            <a:pPr indent="0" lvl="0" marL="0" rtl="0" algn="l">
              <a:lnSpc>
                <a:spcPct val="90000"/>
              </a:lnSpc>
              <a:spcBef>
                <a:spcPts val="1400"/>
              </a:spcBef>
              <a:spcAft>
                <a:spcPts val="0"/>
              </a:spcAft>
              <a:buNone/>
            </a:pPr>
            <a:r>
              <a:t/>
            </a:r>
            <a:endParaRPr>
              <a:solidFill>
                <a:schemeClr val="dk1"/>
              </a:solidFill>
              <a:latin typeface="Arial"/>
              <a:ea typeface="Arial"/>
              <a:cs typeface="Arial"/>
              <a:sym typeface="Arial"/>
            </a:endParaRPr>
          </a:p>
          <a:p>
            <a:pPr indent="0" lvl="0" marL="0" rtl="0" algn="l">
              <a:lnSpc>
                <a:spcPct val="90000"/>
              </a:lnSpc>
              <a:spcBef>
                <a:spcPts val="1400"/>
              </a:spcBef>
              <a:spcAft>
                <a:spcPts val="0"/>
              </a:spcAft>
              <a:buNone/>
            </a:pPr>
            <a:r>
              <a:t/>
            </a:r>
            <a:endParaRPr b="1" sz="2400">
              <a:solidFill>
                <a:schemeClr val="dk1"/>
              </a:solidFill>
              <a:latin typeface="Arial"/>
              <a:ea typeface="Arial"/>
              <a:cs typeface="Arial"/>
              <a:sym typeface="Arial"/>
            </a:endParaRPr>
          </a:p>
          <a:p>
            <a:pPr indent="0" lvl="0" marL="0" rtl="0" algn="l">
              <a:lnSpc>
                <a:spcPct val="90000"/>
              </a:lnSpc>
              <a:spcBef>
                <a:spcPts val="1400"/>
              </a:spcBef>
              <a:spcAft>
                <a:spcPts val="0"/>
              </a:spcAft>
              <a:buNone/>
            </a:pPr>
            <a:r>
              <a:t/>
            </a:r>
            <a:endParaRPr>
              <a:solidFill>
                <a:schemeClr val="dk1"/>
              </a:solidFill>
              <a:latin typeface="Arial"/>
              <a:ea typeface="Arial"/>
              <a:cs typeface="Arial"/>
              <a:sym typeface="Arial"/>
            </a:endParaRPr>
          </a:p>
          <a:p>
            <a:pPr indent="0" lvl="0" marL="0" rtl="0" algn="l">
              <a:lnSpc>
                <a:spcPct val="90000"/>
              </a:lnSpc>
              <a:spcBef>
                <a:spcPts val="1400"/>
              </a:spcBef>
              <a:spcAft>
                <a:spcPts val="0"/>
              </a:spcAft>
              <a:buNone/>
            </a:pPr>
            <a:r>
              <a:t/>
            </a:r>
            <a:endParaRPr>
              <a:solidFill>
                <a:schemeClr val="dk1"/>
              </a:solidFill>
              <a:latin typeface="Arial"/>
              <a:ea typeface="Arial"/>
              <a:cs typeface="Arial"/>
              <a:sym typeface="Arial"/>
            </a:endParaRPr>
          </a:p>
          <a:p>
            <a:pPr indent="0" lvl="0" marL="0" rtl="0" algn="l">
              <a:lnSpc>
                <a:spcPct val="90000"/>
              </a:lnSpc>
              <a:spcBef>
                <a:spcPts val="1400"/>
              </a:spcBef>
              <a:spcAft>
                <a:spcPts val="0"/>
              </a:spcAft>
              <a:buNone/>
            </a:pPr>
            <a:r>
              <a:t/>
            </a:r>
            <a:endParaRPr>
              <a:solidFill>
                <a:schemeClr val="dk1"/>
              </a:solidFill>
              <a:latin typeface="Arial"/>
              <a:ea typeface="Arial"/>
              <a:cs typeface="Arial"/>
              <a:sym typeface="Arial"/>
            </a:endParaRPr>
          </a:p>
          <a:p>
            <a:pPr indent="0" lvl="0" marL="0" rtl="0" algn="l">
              <a:lnSpc>
                <a:spcPct val="90000"/>
              </a:lnSpc>
              <a:spcBef>
                <a:spcPts val="1400"/>
              </a:spcBef>
              <a:spcAft>
                <a:spcPts val="0"/>
              </a:spcAft>
              <a:buNone/>
            </a:pPr>
            <a:r>
              <a:t/>
            </a:r>
            <a:endParaRPr>
              <a:solidFill>
                <a:schemeClr val="dk1"/>
              </a:solidFill>
              <a:latin typeface="Arial"/>
              <a:ea typeface="Arial"/>
              <a:cs typeface="Arial"/>
              <a:sym typeface="Arial"/>
            </a:endParaRPr>
          </a:p>
          <a:p>
            <a:pPr indent="0" lvl="0" marL="0" rtl="0" algn="l">
              <a:lnSpc>
                <a:spcPct val="90000"/>
              </a:lnSpc>
              <a:spcBef>
                <a:spcPts val="1400"/>
              </a:spcBef>
              <a:spcAft>
                <a:spcPts val="0"/>
              </a:spcAft>
              <a:buNone/>
            </a:pPr>
            <a:r>
              <a:t/>
            </a:r>
            <a:endParaRPr/>
          </a:p>
          <a:p>
            <a:pPr indent="0" lvl="0" marL="0" rtl="0" algn="l">
              <a:lnSpc>
                <a:spcPct val="90000"/>
              </a:lnSpc>
              <a:spcBef>
                <a:spcPts val="1400"/>
              </a:spcBef>
              <a:spcAft>
                <a:spcPts val="0"/>
              </a:spcAft>
              <a:buNone/>
            </a:pPr>
            <a:r>
              <a:t/>
            </a:r>
            <a:endParaRPr/>
          </a:p>
          <a:p>
            <a:pPr indent="0" lvl="0" marL="0" rtl="0" algn="l">
              <a:lnSpc>
                <a:spcPct val="90000"/>
              </a:lnSpc>
              <a:spcBef>
                <a:spcPts val="1400"/>
              </a:spcBef>
              <a:spcAft>
                <a:spcPts val="0"/>
              </a:spcAft>
              <a:buNone/>
            </a:pPr>
            <a:r>
              <a:t/>
            </a:r>
            <a:endParaRPr/>
          </a:p>
        </p:txBody>
      </p:sp>
      <p:sp>
        <p:nvSpPr>
          <p:cNvPr id="184" name="Google Shape;184;p26"/>
          <p:cNvSpPr txBox="1"/>
          <p:nvPr/>
        </p:nvSpPr>
        <p:spPr>
          <a:xfrm>
            <a:off x="605400" y="621275"/>
            <a:ext cx="11634900" cy="12870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1400"/>
              </a:spcBef>
              <a:spcAft>
                <a:spcPts val="0"/>
              </a:spcAft>
              <a:buNone/>
            </a:pPr>
            <a:r>
              <a:rPr b="1" lang="en-US" sz="2400">
                <a:solidFill>
                  <a:schemeClr val="dk1"/>
                </a:solidFill>
              </a:rPr>
              <a:t>BATM payload rules</a:t>
            </a:r>
            <a:endParaRPr/>
          </a:p>
        </p:txBody>
      </p:sp>
      <p:sp>
        <p:nvSpPr>
          <p:cNvPr id="185" name="Google Shape;185;p26"/>
          <p:cNvSpPr txBox="1"/>
          <p:nvPr/>
        </p:nvSpPr>
        <p:spPr>
          <a:xfrm>
            <a:off x="605400" y="1908275"/>
            <a:ext cx="11222700" cy="437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baseline="30000" lang="en-US" sz="3900">
                <a:latin typeface="Calibri"/>
                <a:ea typeface="Calibri"/>
                <a:cs typeface="Calibri"/>
                <a:sym typeface="Calibri"/>
              </a:rPr>
              <a:t>Why we need to define rules for payload?</a:t>
            </a:r>
            <a:endParaRPr b="1" baseline="30000" sz="3900">
              <a:latin typeface="Calibri"/>
              <a:ea typeface="Calibri"/>
              <a:cs typeface="Calibri"/>
              <a:sym typeface="Calibri"/>
            </a:endParaRPr>
          </a:p>
          <a:p>
            <a:pPr indent="-444500" lvl="0" marL="457200" rtl="0" algn="l">
              <a:spcBef>
                <a:spcPts val="0"/>
              </a:spcBef>
              <a:spcAft>
                <a:spcPts val="0"/>
              </a:spcAft>
              <a:buSzPts val="3400"/>
              <a:buFont typeface="Calibri"/>
              <a:buChar char="●"/>
            </a:pPr>
            <a:r>
              <a:rPr baseline="30000" lang="en-US" sz="3400">
                <a:latin typeface="Calibri"/>
                <a:ea typeface="Calibri"/>
                <a:cs typeface="Calibri"/>
                <a:sym typeface="Calibri"/>
              </a:rPr>
              <a:t>BATM with HKT provide a powerful solution to authenticate nodes and evaluate trust in decentralized networks. </a:t>
            </a:r>
            <a:endParaRPr baseline="30000" sz="3400">
              <a:latin typeface="Calibri"/>
              <a:ea typeface="Calibri"/>
              <a:cs typeface="Calibri"/>
              <a:sym typeface="Calibri"/>
            </a:endParaRPr>
          </a:p>
          <a:p>
            <a:pPr indent="-444500" lvl="0" marL="457200" rtl="0" algn="l">
              <a:spcBef>
                <a:spcPts val="0"/>
              </a:spcBef>
              <a:spcAft>
                <a:spcPts val="0"/>
              </a:spcAft>
              <a:buSzPts val="3400"/>
              <a:buFont typeface="Calibri"/>
              <a:buChar char="●"/>
            </a:pPr>
            <a:r>
              <a:rPr baseline="30000" lang="en-US" sz="3400">
                <a:latin typeface="Calibri"/>
                <a:ea typeface="Calibri"/>
                <a:cs typeface="Calibri"/>
                <a:sym typeface="Calibri"/>
              </a:rPr>
              <a:t>The system can be made instable by malicious authenticated nodes overloading the network and submitting lots of valid payloads for inclusion in the blockchain. </a:t>
            </a:r>
            <a:endParaRPr baseline="30000" sz="3400">
              <a:latin typeface="Calibri"/>
              <a:ea typeface="Calibri"/>
              <a:cs typeface="Calibri"/>
              <a:sym typeface="Calibri"/>
            </a:endParaRPr>
          </a:p>
          <a:p>
            <a:pPr indent="0" lvl="0" marL="0" rtl="0" algn="l">
              <a:spcBef>
                <a:spcPts val="0"/>
              </a:spcBef>
              <a:spcAft>
                <a:spcPts val="0"/>
              </a:spcAft>
              <a:buNone/>
            </a:pPr>
            <a:r>
              <a:rPr baseline="30000" lang="en-US" sz="3400">
                <a:latin typeface="Calibri"/>
                <a:ea typeface="Calibri"/>
                <a:cs typeface="Calibri"/>
                <a:sym typeface="Calibri"/>
              </a:rPr>
              <a:t>so, To overcome this issue, we define specific rules for payload submission in the network to </a:t>
            </a:r>
            <a:r>
              <a:rPr b="1" baseline="30000" lang="en-US" sz="3400">
                <a:latin typeface="Calibri"/>
                <a:ea typeface="Calibri"/>
                <a:cs typeface="Calibri"/>
                <a:sym typeface="Calibri"/>
              </a:rPr>
              <a:t>improve stability of the system over time.</a:t>
            </a:r>
            <a:endParaRPr b="1" baseline="30000" sz="3400">
              <a:latin typeface="Calibri"/>
              <a:ea typeface="Calibri"/>
              <a:cs typeface="Calibri"/>
              <a:sym typeface="Calibri"/>
            </a:endParaRPr>
          </a:p>
          <a:p>
            <a:pPr indent="0" lvl="0" marL="0" rtl="0" algn="l">
              <a:spcBef>
                <a:spcPts val="0"/>
              </a:spcBef>
              <a:spcAft>
                <a:spcPts val="0"/>
              </a:spcAft>
              <a:buNone/>
            </a:pPr>
            <a:r>
              <a:t/>
            </a:r>
            <a:endParaRPr baseline="30000" sz="3200">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9" name="Shape 189"/>
        <p:cNvGrpSpPr/>
        <p:nvPr/>
      </p:nvGrpSpPr>
      <p:grpSpPr>
        <a:xfrm>
          <a:off x="0" y="0"/>
          <a:ext cx="0" cy="0"/>
          <a:chOff x="0" y="0"/>
          <a:chExt cx="0" cy="0"/>
        </a:xfrm>
      </p:grpSpPr>
      <p:sp>
        <p:nvSpPr>
          <p:cNvPr id="190" name="Google Shape;190;p27"/>
          <p:cNvSpPr txBox="1"/>
          <p:nvPr>
            <p:ph type="title"/>
          </p:nvPr>
        </p:nvSpPr>
        <p:spPr>
          <a:xfrm>
            <a:off x="533399" y="1568500"/>
            <a:ext cx="11125200" cy="1450800"/>
          </a:xfrm>
          <a:prstGeom prst="rect">
            <a:avLst/>
          </a:prstGeom>
          <a:noFill/>
          <a:ln>
            <a:noFill/>
          </a:ln>
        </p:spPr>
        <p:txBody>
          <a:bodyPr anchorCtr="0" anchor="b" bIns="45700" lIns="91425" spcFirstLastPara="1" rIns="91425" wrap="square" tIns="45700">
            <a:noAutofit/>
          </a:bodyPr>
          <a:lstStyle/>
          <a:p>
            <a:pPr indent="0" lvl="0" marL="0" rtl="0" algn="l">
              <a:lnSpc>
                <a:spcPct val="85000"/>
              </a:lnSpc>
              <a:spcBef>
                <a:spcPts val="0"/>
              </a:spcBef>
              <a:spcAft>
                <a:spcPts val="0"/>
              </a:spcAft>
              <a:buClr>
                <a:schemeClr val="dk1"/>
              </a:buClr>
              <a:buSzPts val="1100"/>
              <a:buFont typeface="Arial"/>
              <a:buNone/>
            </a:pPr>
            <a:r>
              <a:rPr lang="en-US" sz="3000">
                <a:solidFill>
                  <a:schemeClr val="dk1"/>
                </a:solidFill>
                <a:latin typeface="Arial"/>
                <a:ea typeface="Arial"/>
                <a:cs typeface="Arial"/>
                <a:sym typeface="Arial"/>
              </a:rPr>
              <a:t>BATM</a:t>
            </a:r>
            <a:endParaRPr sz="3000">
              <a:solidFill>
                <a:schemeClr val="dk1"/>
              </a:solidFill>
              <a:latin typeface="Arial"/>
              <a:ea typeface="Arial"/>
              <a:cs typeface="Arial"/>
              <a:sym typeface="Arial"/>
            </a:endParaRPr>
          </a:p>
          <a:p>
            <a:pPr indent="0" lvl="0" marL="0" rtl="0" algn="l">
              <a:lnSpc>
                <a:spcPct val="85000"/>
              </a:lnSpc>
              <a:spcBef>
                <a:spcPts val="0"/>
              </a:spcBef>
              <a:spcAft>
                <a:spcPts val="0"/>
              </a:spcAft>
              <a:buClr>
                <a:schemeClr val="dk1"/>
              </a:buClr>
              <a:buSzPts val="1100"/>
              <a:buFont typeface="Arial"/>
              <a:buNone/>
            </a:pPr>
            <a:r>
              <a:t/>
            </a:r>
            <a:endParaRPr sz="3700"/>
          </a:p>
          <a:p>
            <a:pPr indent="0" lvl="0" marL="0" rtl="0" algn="l">
              <a:lnSpc>
                <a:spcPct val="85000"/>
              </a:lnSpc>
              <a:spcBef>
                <a:spcPts val="0"/>
              </a:spcBef>
              <a:spcAft>
                <a:spcPts val="0"/>
              </a:spcAft>
              <a:buClr>
                <a:srgbClr val="3F3F3F"/>
              </a:buClr>
              <a:buSzPts val="4800"/>
              <a:buFont typeface="Calibri"/>
              <a:buNone/>
            </a:pPr>
            <a:r>
              <a:t/>
            </a:r>
            <a:endParaRPr/>
          </a:p>
        </p:txBody>
      </p:sp>
      <p:sp>
        <p:nvSpPr>
          <p:cNvPr id="191" name="Google Shape;191;p27"/>
          <p:cNvSpPr txBox="1"/>
          <p:nvPr>
            <p:ph idx="1" type="body"/>
          </p:nvPr>
        </p:nvSpPr>
        <p:spPr>
          <a:xfrm>
            <a:off x="533400" y="1933950"/>
            <a:ext cx="11269200" cy="3420000"/>
          </a:xfrm>
          <a:prstGeom prst="rect">
            <a:avLst/>
          </a:prstGeom>
          <a:noFill/>
          <a:ln>
            <a:noFill/>
          </a:ln>
        </p:spPr>
        <p:txBody>
          <a:bodyPr anchorCtr="0" anchor="t" bIns="45700" lIns="0" spcFirstLastPara="1" rIns="0" wrap="square" tIns="45700">
            <a:noAutofit/>
          </a:bodyPr>
          <a:lstStyle/>
          <a:p>
            <a:pPr indent="0" lvl="0" marL="457200" rtl="0" algn="l">
              <a:lnSpc>
                <a:spcPct val="90000"/>
              </a:lnSpc>
              <a:spcBef>
                <a:spcPts val="1400"/>
              </a:spcBef>
              <a:spcAft>
                <a:spcPts val="0"/>
              </a:spcAft>
              <a:buNone/>
            </a:pPr>
            <a:r>
              <a:rPr b="1" lang="en-US" sz="2200">
                <a:solidFill>
                  <a:schemeClr val="dk1"/>
                </a:solidFill>
                <a:latin typeface="Arial"/>
                <a:ea typeface="Arial"/>
                <a:cs typeface="Arial"/>
                <a:sym typeface="Arial"/>
              </a:rPr>
              <a:t>future work</a:t>
            </a:r>
            <a:endParaRPr b="1" sz="2200">
              <a:solidFill>
                <a:schemeClr val="dk1"/>
              </a:solidFill>
              <a:latin typeface="Arial"/>
              <a:ea typeface="Arial"/>
              <a:cs typeface="Arial"/>
              <a:sym typeface="Arial"/>
            </a:endParaRPr>
          </a:p>
          <a:p>
            <a:pPr indent="-355600" lvl="0" marL="457200" rtl="0" algn="l">
              <a:lnSpc>
                <a:spcPct val="90000"/>
              </a:lnSpc>
              <a:spcBef>
                <a:spcPts val="1400"/>
              </a:spcBef>
              <a:spcAft>
                <a:spcPts val="0"/>
              </a:spcAft>
              <a:buClr>
                <a:schemeClr val="dk1"/>
              </a:buClr>
              <a:buSzPts val="2000"/>
              <a:buFont typeface="Arial"/>
              <a:buChar char="●"/>
            </a:pPr>
            <a:r>
              <a:rPr lang="en-US" sz="2200">
                <a:solidFill>
                  <a:schemeClr val="dk1"/>
                </a:solidFill>
                <a:latin typeface="Arial"/>
                <a:ea typeface="Arial"/>
                <a:cs typeface="Arial"/>
                <a:sym typeface="Arial"/>
              </a:rPr>
              <a:t>T</a:t>
            </a:r>
            <a:r>
              <a:rPr lang="en-US" sz="2200">
                <a:solidFill>
                  <a:schemeClr val="dk1"/>
                </a:solidFill>
                <a:latin typeface="Arial"/>
                <a:ea typeface="Arial"/>
                <a:cs typeface="Arial"/>
                <a:sym typeface="Arial"/>
              </a:rPr>
              <a:t>o evaluate each part of BATM completely with the objective of more adaptative algorithms taking AS and NN characteristics as defined in our model.(</a:t>
            </a:r>
            <a:r>
              <a:rPr i="1" lang="en-US" sz="1900">
                <a:solidFill>
                  <a:schemeClr val="dk1"/>
                </a:solidFill>
                <a:latin typeface="Arial"/>
                <a:ea typeface="Arial"/>
                <a:cs typeface="Arial"/>
                <a:sym typeface="Arial"/>
              </a:rPr>
              <a:t>Axel Moinet, Benoit Darties, and Jean-Luc Baril)</a:t>
            </a:r>
            <a:endParaRPr i="1" sz="1700">
              <a:solidFill>
                <a:schemeClr val="dk1"/>
              </a:solidFill>
              <a:latin typeface="Arial"/>
              <a:ea typeface="Arial"/>
              <a:cs typeface="Arial"/>
              <a:sym typeface="Arial"/>
            </a:endParaRPr>
          </a:p>
          <a:p>
            <a:pPr indent="0" lvl="0" marL="0" rtl="0" algn="l">
              <a:lnSpc>
                <a:spcPct val="90000"/>
              </a:lnSpc>
              <a:spcBef>
                <a:spcPts val="1400"/>
              </a:spcBef>
              <a:spcAft>
                <a:spcPts val="0"/>
              </a:spcAft>
              <a:buNone/>
            </a:pPr>
            <a:r>
              <a:t/>
            </a:r>
            <a:endParaRPr/>
          </a:p>
          <a:p>
            <a:pPr indent="0" lvl="0" marL="0" rtl="0" algn="l">
              <a:lnSpc>
                <a:spcPct val="90000"/>
              </a:lnSpc>
              <a:spcBef>
                <a:spcPts val="140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5" name="Shape 195"/>
        <p:cNvGrpSpPr/>
        <p:nvPr/>
      </p:nvGrpSpPr>
      <p:grpSpPr>
        <a:xfrm>
          <a:off x="0" y="0"/>
          <a:ext cx="0" cy="0"/>
          <a:chOff x="0" y="0"/>
          <a:chExt cx="0" cy="0"/>
        </a:xfrm>
      </p:grpSpPr>
      <p:sp>
        <p:nvSpPr>
          <p:cNvPr id="196" name="Google Shape;196;p28"/>
          <p:cNvSpPr txBox="1"/>
          <p:nvPr>
            <p:ph type="title"/>
          </p:nvPr>
        </p:nvSpPr>
        <p:spPr>
          <a:xfrm>
            <a:off x="533399" y="540425"/>
            <a:ext cx="11125200" cy="1450800"/>
          </a:xfrm>
          <a:prstGeom prst="rect">
            <a:avLst/>
          </a:prstGeom>
          <a:noFill/>
          <a:ln>
            <a:noFill/>
          </a:ln>
        </p:spPr>
        <p:txBody>
          <a:bodyPr anchorCtr="0" anchor="b" bIns="45700" lIns="91425" spcFirstLastPara="1" rIns="91425" wrap="square" tIns="45700">
            <a:noAutofit/>
          </a:bodyPr>
          <a:lstStyle/>
          <a:p>
            <a:pPr indent="0" lvl="0" marL="0" rtl="0" algn="l">
              <a:lnSpc>
                <a:spcPct val="85000"/>
              </a:lnSpc>
              <a:spcBef>
                <a:spcPts val="0"/>
              </a:spcBef>
              <a:spcAft>
                <a:spcPts val="0"/>
              </a:spcAft>
              <a:buClr>
                <a:schemeClr val="dk1"/>
              </a:buClr>
              <a:buSzPts val="1100"/>
              <a:buFont typeface="Arial"/>
              <a:buNone/>
            </a:pPr>
            <a:r>
              <a:t/>
            </a:r>
            <a:endParaRPr sz="2600">
              <a:solidFill>
                <a:schemeClr val="dk1"/>
              </a:solidFill>
              <a:latin typeface="Arial"/>
              <a:ea typeface="Arial"/>
              <a:cs typeface="Arial"/>
              <a:sym typeface="Arial"/>
            </a:endParaRPr>
          </a:p>
          <a:p>
            <a:pPr indent="0" lvl="0" marL="0" rtl="0" algn="l">
              <a:lnSpc>
                <a:spcPct val="85000"/>
              </a:lnSpc>
              <a:spcBef>
                <a:spcPts val="0"/>
              </a:spcBef>
              <a:spcAft>
                <a:spcPts val="0"/>
              </a:spcAft>
              <a:buClr>
                <a:schemeClr val="dk1"/>
              </a:buClr>
              <a:buSzPts val="1100"/>
              <a:buFont typeface="Arial"/>
              <a:buNone/>
            </a:pPr>
            <a:r>
              <a:t/>
            </a:r>
            <a:endParaRPr sz="3700"/>
          </a:p>
          <a:p>
            <a:pPr indent="0" lvl="0" marL="0" rtl="0" algn="l">
              <a:lnSpc>
                <a:spcPct val="85000"/>
              </a:lnSpc>
              <a:spcBef>
                <a:spcPts val="0"/>
              </a:spcBef>
              <a:spcAft>
                <a:spcPts val="0"/>
              </a:spcAft>
              <a:buClr>
                <a:srgbClr val="3F3F3F"/>
              </a:buClr>
              <a:buSzPts val="4800"/>
              <a:buFont typeface="Calibri"/>
              <a:buNone/>
            </a:pPr>
            <a:r>
              <a:t/>
            </a:r>
            <a:endParaRPr/>
          </a:p>
        </p:txBody>
      </p:sp>
      <p:sp>
        <p:nvSpPr>
          <p:cNvPr id="197" name="Google Shape;197;p28"/>
          <p:cNvSpPr txBox="1"/>
          <p:nvPr>
            <p:ph idx="1" type="body"/>
          </p:nvPr>
        </p:nvSpPr>
        <p:spPr>
          <a:xfrm>
            <a:off x="533400" y="954925"/>
            <a:ext cx="11634900" cy="3420000"/>
          </a:xfrm>
          <a:prstGeom prst="rect">
            <a:avLst/>
          </a:prstGeom>
          <a:noFill/>
          <a:ln>
            <a:noFill/>
          </a:ln>
        </p:spPr>
        <p:txBody>
          <a:bodyPr anchorCtr="0" anchor="t" bIns="45700" lIns="0" spcFirstLastPara="1" rIns="0" wrap="square" tIns="45700">
            <a:noAutofit/>
          </a:bodyPr>
          <a:lstStyle/>
          <a:p>
            <a:pPr indent="0" lvl="0" marL="0" rtl="0" algn="l">
              <a:lnSpc>
                <a:spcPct val="90000"/>
              </a:lnSpc>
              <a:spcBef>
                <a:spcPts val="1400"/>
              </a:spcBef>
              <a:spcAft>
                <a:spcPts val="0"/>
              </a:spcAft>
              <a:buNone/>
            </a:pPr>
            <a:r>
              <a:rPr b="1" lang="en-US" sz="2400">
                <a:solidFill>
                  <a:schemeClr val="dk1"/>
                </a:solidFill>
                <a:latin typeface="Arial"/>
                <a:ea typeface="Arial"/>
                <a:cs typeface="Arial"/>
                <a:sym typeface="Arial"/>
              </a:rPr>
              <a:t>Real world testing</a:t>
            </a:r>
            <a:endParaRPr>
              <a:solidFill>
                <a:schemeClr val="dk1"/>
              </a:solidFill>
              <a:latin typeface="Arial"/>
              <a:ea typeface="Arial"/>
              <a:cs typeface="Arial"/>
              <a:sym typeface="Arial"/>
            </a:endParaRPr>
          </a:p>
          <a:p>
            <a:pPr indent="0" lvl="0" marL="0" rtl="0" algn="l">
              <a:lnSpc>
                <a:spcPct val="90000"/>
              </a:lnSpc>
              <a:spcBef>
                <a:spcPts val="1400"/>
              </a:spcBef>
              <a:spcAft>
                <a:spcPts val="0"/>
              </a:spcAft>
              <a:buNone/>
            </a:pPr>
            <a:r>
              <a:t/>
            </a:r>
            <a:endParaRPr>
              <a:solidFill>
                <a:schemeClr val="dk1"/>
              </a:solidFill>
              <a:latin typeface="Arial"/>
              <a:ea typeface="Arial"/>
              <a:cs typeface="Arial"/>
              <a:sym typeface="Arial"/>
            </a:endParaRPr>
          </a:p>
          <a:p>
            <a:pPr indent="0" lvl="0" marL="0" rtl="0" algn="l">
              <a:lnSpc>
                <a:spcPct val="90000"/>
              </a:lnSpc>
              <a:spcBef>
                <a:spcPts val="1400"/>
              </a:spcBef>
              <a:spcAft>
                <a:spcPts val="0"/>
              </a:spcAft>
              <a:buNone/>
            </a:pPr>
            <a:r>
              <a:rPr lang="en-US">
                <a:solidFill>
                  <a:schemeClr val="dk1"/>
                </a:solidFill>
                <a:latin typeface="Arial"/>
                <a:ea typeface="Arial"/>
                <a:cs typeface="Arial"/>
                <a:sym typeface="Arial"/>
              </a:rPr>
              <a:t>If simulation results fullfill our expectations, BATM will be included in Multicast Services for Linux (MSL), an implementation our SOA network model. Note that MSL is at development stage for now with now release date.</a:t>
            </a:r>
            <a:endParaRPr>
              <a:solidFill>
                <a:schemeClr val="dk1"/>
              </a:solidFill>
              <a:latin typeface="Arial"/>
              <a:ea typeface="Arial"/>
              <a:cs typeface="Arial"/>
              <a:sym typeface="Arial"/>
            </a:endParaRPr>
          </a:p>
          <a:p>
            <a:pPr indent="0" lvl="0" marL="0" rtl="0" algn="l">
              <a:lnSpc>
                <a:spcPct val="90000"/>
              </a:lnSpc>
              <a:spcBef>
                <a:spcPts val="1400"/>
              </a:spcBef>
              <a:spcAft>
                <a:spcPts val="0"/>
              </a:spcAft>
              <a:buNone/>
            </a:pPr>
            <a:r>
              <a:rPr lang="en-US">
                <a:solidFill>
                  <a:schemeClr val="dk1"/>
                </a:solidFill>
                <a:latin typeface="Arial"/>
                <a:ea typeface="Arial"/>
                <a:cs typeface="Arial"/>
                <a:sym typeface="Arial"/>
              </a:rPr>
              <a:t>Moreover, MSL is intended to be used as a real world proof of concept for our overall design including SOA model and BATM with HKT.</a:t>
            </a:r>
            <a:endParaRPr>
              <a:solidFill>
                <a:schemeClr val="dk1"/>
              </a:solidFill>
              <a:latin typeface="Arial"/>
              <a:ea typeface="Arial"/>
              <a:cs typeface="Arial"/>
              <a:sym typeface="Arial"/>
            </a:endParaRPr>
          </a:p>
          <a:p>
            <a:pPr indent="0" lvl="0" marL="0" rtl="0" algn="l">
              <a:lnSpc>
                <a:spcPct val="90000"/>
              </a:lnSpc>
              <a:spcBef>
                <a:spcPts val="1400"/>
              </a:spcBef>
              <a:spcAft>
                <a:spcPts val="0"/>
              </a:spcAft>
              <a:buNone/>
            </a:pPr>
            <a:r>
              <a:t/>
            </a:r>
            <a:endParaRPr>
              <a:solidFill>
                <a:schemeClr val="dk1"/>
              </a:solidFill>
              <a:latin typeface="Arial"/>
              <a:ea typeface="Arial"/>
              <a:cs typeface="Arial"/>
              <a:sym typeface="Arial"/>
            </a:endParaRPr>
          </a:p>
          <a:p>
            <a:pPr indent="0" lvl="0" marL="0" rtl="0" algn="l">
              <a:lnSpc>
                <a:spcPct val="90000"/>
              </a:lnSpc>
              <a:spcBef>
                <a:spcPts val="1400"/>
              </a:spcBef>
              <a:spcAft>
                <a:spcPts val="0"/>
              </a:spcAft>
              <a:buNone/>
            </a:pPr>
            <a:r>
              <a:t/>
            </a:r>
            <a:endParaRPr>
              <a:solidFill>
                <a:schemeClr val="dk1"/>
              </a:solidFill>
              <a:latin typeface="Arial"/>
              <a:ea typeface="Arial"/>
              <a:cs typeface="Arial"/>
              <a:sym typeface="Arial"/>
            </a:endParaRPr>
          </a:p>
          <a:p>
            <a:pPr indent="0" lvl="0" marL="0" rtl="0" algn="l">
              <a:lnSpc>
                <a:spcPct val="90000"/>
              </a:lnSpc>
              <a:spcBef>
                <a:spcPts val="1400"/>
              </a:spcBef>
              <a:spcAft>
                <a:spcPts val="0"/>
              </a:spcAft>
              <a:buNone/>
            </a:pPr>
            <a:r>
              <a:t/>
            </a:r>
            <a:endParaRPr>
              <a:solidFill>
                <a:schemeClr val="dk1"/>
              </a:solidFill>
              <a:latin typeface="Arial"/>
              <a:ea typeface="Arial"/>
              <a:cs typeface="Arial"/>
              <a:sym typeface="Arial"/>
            </a:endParaRPr>
          </a:p>
          <a:p>
            <a:pPr indent="0" lvl="0" marL="0" rtl="0" algn="l">
              <a:lnSpc>
                <a:spcPct val="90000"/>
              </a:lnSpc>
              <a:spcBef>
                <a:spcPts val="1400"/>
              </a:spcBef>
              <a:spcAft>
                <a:spcPts val="0"/>
              </a:spcAft>
              <a:buNone/>
            </a:pPr>
            <a:r>
              <a:t/>
            </a:r>
            <a:endParaRPr sz="2400">
              <a:solidFill>
                <a:schemeClr val="dk1"/>
              </a:solidFill>
              <a:latin typeface="Arial"/>
              <a:ea typeface="Arial"/>
              <a:cs typeface="Arial"/>
              <a:sym typeface="Arial"/>
            </a:endParaRPr>
          </a:p>
          <a:p>
            <a:pPr indent="0" lvl="0" marL="0" rtl="0" algn="l">
              <a:lnSpc>
                <a:spcPct val="90000"/>
              </a:lnSpc>
              <a:spcBef>
                <a:spcPts val="1400"/>
              </a:spcBef>
              <a:spcAft>
                <a:spcPts val="0"/>
              </a:spcAft>
              <a:buNone/>
            </a:pPr>
            <a:r>
              <a:t/>
            </a:r>
            <a:endParaRPr b="1">
              <a:solidFill>
                <a:schemeClr val="dk1"/>
              </a:solidFill>
              <a:latin typeface="Arial"/>
              <a:ea typeface="Arial"/>
              <a:cs typeface="Arial"/>
              <a:sym typeface="Arial"/>
            </a:endParaRPr>
          </a:p>
          <a:p>
            <a:pPr indent="0" lvl="0" marL="0" rtl="0" algn="l">
              <a:lnSpc>
                <a:spcPct val="90000"/>
              </a:lnSpc>
              <a:spcBef>
                <a:spcPts val="1400"/>
              </a:spcBef>
              <a:spcAft>
                <a:spcPts val="0"/>
              </a:spcAft>
              <a:buNone/>
            </a:pPr>
            <a:r>
              <a:t/>
            </a:r>
            <a:endParaRPr b="1">
              <a:solidFill>
                <a:schemeClr val="dk1"/>
              </a:solidFill>
              <a:latin typeface="Arial"/>
              <a:ea typeface="Arial"/>
              <a:cs typeface="Arial"/>
              <a:sym typeface="Arial"/>
            </a:endParaRPr>
          </a:p>
          <a:p>
            <a:pPr indent="0" lvl="0" marL="0" rtl="0" algn="l">
              <a:lnSpc>
                <a:spcPct val="90000"/>
              </a:lnSpc>
              <a:spcBef>
                <a:spcPts val="1400"/>
              </a:spcBef>
              <a:spcAft>
                <a:spcPts val="0"/>
              </a:spcAft>
              <a:buNone/>
            </a:pPr>
            <a:r>
              <a:t/>
            </a:r>
            <a:endParaRPr b="1">
              <a:solidFill>
                <a:schemeClr val="dk1"/>
              </a:solidFill>
              <a:latin typeface="Arial"/>
              <a:ea typeface="Arial"/>
              <a:cs typeface="Arial"/>
              <a:sym typeface="Arial"/>
            </a:endParaRPr>
          </a:p>
          <a:p>
            <a:pPr indent="0" lvl="0" marL="0" rtl="0" algn="l">
              <a:lnSpc>
                <a:spcPct val="90000"/>
              </a:lnSpc>
              <a:spcBef>
                <a:spcPts val="1400"/>
              </a:spcBef>
              <a:spcAft>
                <a:spcPts val="0"/>
              </a:spcAft>
              <a:buNone/>
            </a:pPr>
            <a:r>
              <a:t/>
            </a:r>
            <a:endParaRPr b="1">
              <a:solidFill>
                <a:schemeClr val="dk1"/>
              </a:solidFill>
              <a:latin typeface="Arial"/>
              <a:ea typeface="Arial"/>
              <a:cs typeface="Arial"/>
              <a:sym typeface="Arial"/>
            </a:endParaRPr>
          </a:p>
          <a:p>
            <a:pPr indent="0" lvl="0" marL="0" rtl="0" algn="l">
              <a:lnSpc>
                <a:spcPct val="90000"/>
              </a:lnSpc>
              <a:spcBef>
                <a:spcPts val="1400"/>
              </a:spcBef>
              <a:spcAft>
                <a:spcPts val="0"/>
              </a:spcAft>
              <a:buNone/>
            </a:pPr>
            <a:r>
              <a:t/>
            </a:r>
            <a:endParaRPr>
              <a:solidFill>
                <a:schemeClr val="dk1"/>
              </a:solidFill>
              <a:latin typeface="Arial"/>
              <a:ea typeface="Arial"/>
              <a:cs typeface="Arial"/>
              <a:sym typeface="Arial"/>
            </a:endParaRPr>
          </a:p>
          <a:p>
            <a:pPr indent="0" lvl="0" marL="457200" rtl="0" algn="l">
              <a:lnSpc>
                <a:spcPct val="90000"/>
              </a:lnSpc>
              <a:spcBef>
                <a:spcPts val="1400"/>
              </a:spcBef>
              <a:spcAft>
                <a:spcPts val="0"/>
              </a:spcAft>
              <a:buNone/>
            </a:pPr>
            <a:r>
              <a:t/>
            </a:r>
            <a:endParaRPr>
              <a:solidFill>
                <a:schemeClr val="dk1"/>
              </a:solidFill>
              <a:latin typeface="Arial"/>
              <a:ea typeface="Arial"/>
              <a:cs typeface="Arial"/>
              <a:sym typeface="Arial"/>
            </a:endParaRPr>
          </a:p>
          <a:p>
            <a:pPr indent="0" lvl="0" marL="0" rtl="0" algn="l">
              <a:lnSpc>
                <a:spcPct val="90000"/>
              </a:lnSpc>
              <a:spcBef>
                <a:spcPts val="1400"/>
              </a:spcBef>
              <a:spcAft>
                <a:spcPts val="0"/>
              </a:spcAft>
              <a:buNone/>
            </a:pPr>
            <a:r>
              <a:t/>
            </a:r>
            <a:endParaRPr>
              <a:solidFill>
                <a:schemeClr val="dk1"/>
              </a:solidFill>
              <a:latin typeface="Arial"/>
              <a:ea typeface="Arial"/>
              <a:cs typeface="Arial"/>
              <a:sym typeface="Arial"/>
            </a:endParaRPr>
          </a:p>
          <a:p>
            <a:pPr indent="0" lvl="0" marL="0" rtl="0" algn="l">
              <a:lnSpc>
                <a:spcPct val="90000"/>
              </a:lnSpc>
              <a:spcBef>
                <a:spcPts val="1400"/>
              </a:spcBef>
              <a:spcAft>
                <a:spcPts val="0"/>
              </a:spcAft>
              <a:buNone/>
            </a:pPr>
            <a:r>
              <a:t/>
            </a:r>
            <a:endParaRPr>
              <a:solidFill>
                <a:schemeClr val="dk1"/>
              </a:solidFill>
              <a:latin typeface="Arial"/>
              <a:ea typeface="Arial"/>
              <a:cs typeface="Arial"/>
              <a:sym typeface="Arial"/>
            </a:endParaRPr>
          </a:p>
          <a:p>
            <a:pPr indent="0" lvl="0" marL="0" rtl="0" algn="l">
              <a:lnSpc>
                <a:spcPct val="90000"/>
              </a:lnSpc>
              <a:spcBef>
                <a:spcPts val="1400"/>
              </a:spcBef>
              <a:spcAft>
                <a:spcPts val="0"/>
              </a:spcAft>
              <a:buNone/>
            </a:pPr>
            <a:r>
              <a:t/>
            </a:r>
            <a:endParaRPr b="1" sz="2400">
              <a:solidFill>
                <a:schemeClr val="dk1"/>
              </a:solidFill>
              <a:latin typeface="Arial"/>
              <a:ea typeface="Arial"/>
              <a:cs typeface="Arial"/>
              <a:sym typeface="Arial"/>
            </a:endParaRPr>
          </a:p>
          <a:p>
            <a:pPr indent="0" lvl="0" marL="0" rtl="0" algn="l">
              <a:lnSpc>
                <a:spcPct val="90000"/>
              </a:lnSpc>
              <a:spcBef>
                <a:spcPts val="1400"/>
              </a:spcBef>
              <a:spcAft>
                <a:spcPts val="0"/>
              </a:spcAft>
              <a:buNone/>
            </a:pPr>
            <a:r>
              <a:t/>
            </a:r>
            <a:endParaRPr>
              <a:solidFill>
                <a:schemeClr val="dk1"/>
              </a:solidFill>
              <a:latin typeface="Arial"/>
              <a:ea typeface="Arial"/>
              <a:cs typeface="Arial"/>
              <a:sym typeface="Arial"/>
            </a:endParaRPr>
          </a:p>
          <a:p>
            <a:pPr indent="0" lvl="0" marL="0" rtl="0" algn="l">
              <a:lnSpc>
                <a:spcPct val="90000"/>
              </a:lnSpc>
              <a:spcBef>
                <a:spcPts val="1400"/>
              </a:spcBef>
              <a:spcAft>
                <a:spcPts val="0"/>
              </a:spcAft>
              <a:buNone/>
            </a:pPr>
            <a:r>
              <a:t/>
            </a:r>
            <a:endParaRPr>
              <a:solidFill>
                <a:schemeClr val="dk1"/>
              </a:solidFill>
              <a:latin typeface="Arial"/>
              <a:ea typeface="Arial"/>
              <a:cs typeface="Arial"/>
              <a:sym typeface="Arial"/>
            </a:endParaRPr>
          </a:p>
          <a:p>
            <a:pPr indent="0" lvl="0" marL="0" rtl="0" algn="l">
              <a:lnSpc>
                <a:spcPct val="90000"/>
              </a:lnSpc>
              <a:spcBef>
                <a:spcPts val="1400"/>
              </a:spcBef>
              <a:spcAft>
                <a:spcPts val="0"/>
              </a:spcAft>
              <a:buNone/>
            </a:pPr>
            <a:r>
              <a:t/>
            </a:r>
            <a:endParaRPr>
              <a:solidFill>
                <a:schemeClr val="dk1"/>
              </a:solidFill>
              <a:latin typeface="Arial"/>
              <a:ea typeface="Arial"/>
              <a:cs typeface="Arial"/>
              <a:sym typeface="Arial"/>
            </a:endParaRPr>
          </a:p>
          <a:p>
            <a:pPr indent="0" lvl="0" marL="0" rtl="0" algn="l">
              <a:lnSpc>
                <a:spcPct val="90000"/>
              </a:lnSpc>
              <a:spcBef>
                <a:spcPts val="1400"/>
              </a:spcBef>
              <a:spcAft>
                <a:spcPts val="0"/>
              </a:spcAft>
              <a:buNone/>
            </a:pPr>
            <a:r>
              <a:t/>
            </a:r>
            <a:endParaRPr>
              <a:solidFill>
                <a:schemeClr val="dk1"/>
              </a:solidFill>
              <a:latin typeface="Arial"/>
              <a:ea typeface="Arial"/>
              <a:cs typeface="Arial"/>
              <a:sym typeface="Arial"/>
            </a:endParaRPr>
          </a:p>
          <a:p>
            <a:pPr indent="0" lvl="0" marL="0" rtl="0" algn="l">
              <a:lnSpc>
                <a:spcPct val="90000"/>
              </a:lnSpc>
              <a:spcBef>
                <a:spcPts val="1400"/>
              </a:spcBef>
              <a:spcAft>
                <a:spcPts val="0"/>
              </a:spcAft>
              <a:buNone/>
            </a:pPr>
            <a:r>
              <a:t/>
            </a:r>
            <a:endParaRPr/>
          </a:p>
          <a:p>
            <a:pPr indent="0" lvl="0" marL="0" rtl="0" algn="l">
              <a:lnSpc>
                <a:spcPct val="90000"/>
              </a:lnSpc>
              <a:spcBef>
                <a:spcPts val="1400"/>
              </a:spcBef>
              <a:spcAft>
                <a:spcPts val="0"/>
              </a:spcAft>
              <a:buNone/>
            </a:pPr>
            <a:r>
              <a:t/>
            </a:r>
            <a:endParaRPr/>
          </a:p>
          <a:p>
            <a:pPr indent="0" lvl="0" marL="0" rtl="0" algn="l">
              <a:lnSpc>
                <a:spcPct val="90000"/>
              </a:lnSpc>
              <a:spcBef>
                <a:spcPts val="1400"/>
              </a:spcBef>
              <a:spcAft>
                <a:spcPts val="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1" name="Shape 201"/>
        <p:cNvGrpSpPr/>
        <p:nvPr/>
      </p:nvGrpSpPr>
      <p:grpSpPr>
        <a:xfrm>
          <a:off x="0" y="0"/>
          <a:ext cx="0" cy="0"/>
          <a:chOff x="0" y="0"/>
          <a:chExt cx="0" cy="0"/>
        </a:xfrm>
      </p:grpSpPr>
      <p:sp>
        <p:nvSpPr>
          <p:cNvPr id="202" name="Google Shape;202;p29"/>
          <p:cNvSpPr txBox="1"/>
          <p:nvPr>
            <p:ph type="title"/>
          </p:nvPr>
        </p:nvSpPr>
        <p:spPr>
          <a:xfrm>
            <a:off x="979725" y="1529300"/>
            <a:ext cx="11109000" cy="1081200"/>
          </a:xfrm>
          <a:prstGeom prst="rect">
            <a:avLst/>
          </a:prstGeom>
          <a:noFill/>
          <a:ln>
            <a:noFill/>
          </a:ln>
        </p:spPr>
        <p:txBody>
          <a:bodyPr anchorCtr="0" anchor="b" bIns="45700" lIns="91425" spcFirstLastPara="1" rIns="91425" wrap="square" tIns="45700">
            <a:noAutofit/>
          </a:bodyPr>
          <a:lstStyle/>
          <a:p>
            <a:pPr indent="0" lvl="0" marL="0" rtl="0" algn="l">
              <a:lnSpc>
                <a:spcPct val="85000"/>
              </a:lnSpc>
              <a:spcBef>
                <a:spcPts val="0"/>
              </a:spcBef>
              <a:spcAft>
                <a:spcPts val="0"/>
              </a:spcAft>
              <a:buClr>
                <a:schemeClr val="dk1"/>
              </a:buClr>
              <a:buSzPts val="1100"/>
              <a:buFont typeface="Arial"/>
              <a:buNone/>
            </a:pPr>
            <a:r>
              <a:rPr lang="en-US" sz="2600">
                <a:solidFill>
                  <a:schemeClr val="dk1"/>
                </a:solidFill>
                <a:latin typeface="Arial"/>
                <a:ea typeface="Arial"/>
                <a:cs typeface="Arial"/>
                <a:sym typeface="Arial"/>
              </a:rPr>
              <a:t>BATM</a:t>
            </a:r>
            <a:endParaRPr sz="2600">
              <a:solidFill>
                <a:schemeClr val="dk1"/>
              </a:solidFill>
              <a:latin typeface="Arial"/>
              <a:ea typeface="Arial"/>
              <a:cs typeface="Arial"/>
              <a:sym typeface="Arial"/>
            </a:endParaRPr>
          </a:p>
          <a:p>
            <a:pPr indent="0" lvl="0" marL="0" rtl="0" algn="l">
              <a:lnSpc>
                <a:spcPct val="85000"/>
              </a:lnSpc>
              <a:spcBef>
                <a:spcPts val="0"/>
              </a:spcBef>
              <a:spcAft>
                <a:spcPts val="0"/>
              </a:spcAft>
              <a:buClr>
                <a:schemeClr val="dk1"/>
              </a:buClr>
              <a:buSzPts val="1100"/>
              <a:buFont typeface="Arial"/>
              <a:buNone/>
            </a:pPr>
            <a:r>
              <a:t/>
            </a:r>
            <a:endParaRPr sz="3700"/>
          </a:p>
          <a:p>
            <a:pPr indent="0" lvl="0" marL="0" rtl="0" algn="l">
              <a:lnSpc>
                <a:spcPct val="85000"/>
              </a:lnSpc>
              <a:spcBef>
                <a:spcPts val="0"/>
              </a:spcBef>
              <a:spcAft>
                <a:spcPts val="0"/>
              </a:spcAft>
              <a:buClr>
                <a:srgbClr val="3F3F3F"/>
              </a:buClr>
              <a:buSzPts val="4800"/>
              <a:buFont typeface="Calibri"/>
              <a:buNone/>
            </a:pPr>
            <a:r>
              <a:t/>
            </a:r>
            <a:endParaRPr/>
          </a:p>
        </p:txBody>
      </p:sp>
      <p:sp>
        <p:nvSpPr>
          <p:cNvPr id="203" name="Google Shape;203;p29"/>
          <p:cNvSpPr txBox="1"/>
          <p:nvPr>
            <p:ph idx="1" type="body"/>
          </p:nvPr>
        </p:nvSpPr>
        <p:spPr>
          <a:xfrm>
            <a:off x="4253425" y="2509050"/>
            <a:ext cx="5854500" cy="1839900"/>
          </a:xfrm>
          <a:prstGeom prst="rect">
            <a:avLst/>
          </a:prstGeom>
          <a:noFill/>
          <a:ln>
            <a:noFill/>
          </a:ln>
        </p:spPr>
        <p:txBody>
          <a:bodyPr anchorCtr="0" anchor="t" bIns="45700" lIns="0" spcFirstLastPara="1" rIns="0" wrap="square" tIns="45700">
            <a:noAutofit/>
          </a:bodyPr>
          <a:lstStyle/>
          <a:p>
            <a:pPr indent="0" lvl="0" marL="0" rtl="0" algn="l">
              <a:lnSpc>
                <a:spcPct val="90000"/>
              </a:lnSpc>
              <a:spcBef>
                <a:spcPts val="1400"/>
              </a:spcBef>
              <a:spcAft>
                <a:spcPts val="0"/>
              </a:spcAft>
              <a:buNone/>
            </a:pPr>
            <a:r>
              <a:rPr b="1" lang="en-US" sz="4300">
                <a:solidFill>
                  <a:schemeClr val="dk1"/>
                </a:solidFill>
                <a:latin typeface="Arial"/>
                <a:ea typeface="Arial"/>
                <a:cs typeface="Arial"/>
                <a:sym typeface="Arial"/>
              </a:rPr>
              <a:t>conclusion</a:t>
            </a:r>
            <a:endParaRPr sz="3900">
              <a:solidFill>
                <a:schemeClr val="dk1"/>
              </a:solidFill>
              <a:latin typeface="Arial"/>
              <a:ea typeface="Arial"/>
              <a:cs typeface="Arial"/>
              <a:sym typeface="Arial"/>
            </a:endParaRPr>
          </a:p>
          <a:p>
            <a:pPr indent="0" lvl="0" marL="0" rtl="0" algn="l">
              <a:lnSpc>
                <a:spcPct val="90000"/>
              </a:lnSpc>
              <a:spcBef>
                <a:spcPts val="1400"/>
              </a:spcBef>
              <a:spcAft>
                <a:spcPts val="0"/>
              </a:spcAft>
              <a:buNone/>
            </a:pPr>
            <a:r>
              <a:t/>
            </a:r>
            <a:endParaRPr>
              <a:solidFill>
                <a:schemeClr val="dk1"/>
              </a:solidFill>
              <a:latin typeface="Arial"/>
              <a:ea typeface="Arial"/>
              <a:cs typeface="Arial"/>
              <a:sym typeface="Arial"/>
            </a:endParaRPr>
          </a:p>
          <a:p>
            <a:pPr indent="0" lvl="0" marL="0" rtl="0" algn="l">
              <a:lnSpc>
                <a:spcPct val="90000"/>
              </a:lnSpc>
              <a:spcBef>
                <a:spcPts val="1400"/>
              </a:spcBef>
              <a:spcAft>
                <a:spcPts val="0"/>
              </a:spcAft>
              <a:buNone/>
            </a:pPr>
            <a:r>
              <a:t/>
            </a:r>
            <a:endParaRPr>
              <a:solidFill>
                <a:schemeClr val="dk1"/>
              </a:solidFill>
              <a:latin typeface="Arial"/>
              <a:ea typeface="Arial"/>
              <a:cs typeface="Arial"/>
              <a:sym typeface="Arial"/>
            </a:endParaRPr>
          </a:p>
          <a:p>
            <a:pPr indent="0" lvl="0" marL="0" rtl="0" algn="l">
              <a:lnSpc>
                <a:spcPct val="90000"/>
              </a:lnSpc>
              <a:spcBef>
                <a:spcPts val="1400"/>
              </a:spcBef>
              <a:spcAft>
                <a:spcPts val="0"/>
              </a:spcAft>
              <a:buNone/>
            </a:pPr>
            <a:r>
              <a:t/>
            </a:r>
            <a:endParaRPr>
              <a:solidFill>
                <a:schemeClr val="dk1"/>
              </a:solidFill>
              <a:latin typeface="Arial"/>
              <a:ea typeface="Arial"/>
              <a:cs typeface="Arial"/>
              <a:sym typeface="Arial"/>
            </a:endParaRPr>
          </a:p>
          <a:p>
            <a:pPr indent="0" lvl="0" marL="0" rtl="0" algn="l">
              <a:lnSpc>
                <a:spcPct val="90000"/>
              </a:lnSpc>
              <a:spcBef>
                <a:spcPts val="1400"/>
              </a:spcBef>
              <a:spcAft>
                <a:spcPts val="0"/>
              </a:spcAft>
              <a:buNone/>
            </a:pPr>
            <a:r>
              <a:t/>
            </a:r>
            <a:endParaRPr>
              <a:solidFill>
                <a:schemeClr val="dk1"/>
              </a:solidFill>
              <a:latin typeface="Arial"/>
              <a:ea typeface="Arial"/>
              <a:cs typeface="Arial"/>
              <a:sym typeface="Arial"/>
            </a:endParaRPr>
          </a:p>
          <a:p>
            <a:pPr indent="0" lvl="0" marL="0" rtl="0" algn="l">
              <a:lnSpc>
                <a:spcPct val="90000"/>
              </a:lnSpc>
              <a:spcBef>
                <a:spcPts val="1400"/>
              </a:spcBef>
              <a:spcAft>
                <a:spcPts val="0"/>
              </a:spcAft>
              <a:buNone/>
            </a:pPr>
            <a:r>
              <a:t/>
            </a:r>
            <a:endParaRPr>
              <a:solidFill>
                <a:schemeClr val="dk1"/>
              </a:solidFill>
              <a:latin typeface="Arial"/>
              <a:ea typeface="Arial"/>
              <a:cs typeface="Arial"/>
              <a:sym typeface="Arial"/>
            </a:endParaRPr>
          </a:p>
          <a:p>
            <a:pPr indent="0" lvl="0" marL="0" rtl="0" algn="l">
              <a:lnSpc>
                <a:spcPct val="90000"/>
              </a:lnSpc>
              <a:spcBef>
                <a:spcPts val="1400"/>
              </a:spcBef>
              <a:spcAft>
                <a:spcPts val="0"/>
              </a:spcAft>
              <a:buNone/>
            </a:pPr>
            <a:r>
              <a:t/>
            </a:r>
            <a:endParaRPr>
              <a:solidFill>
                <a:schemeClr val="dk1"/>
              </a:solidFill>
              <a:latin typeface="Arial"/>
              <a:ea typeface="Arial"/>
              <a:cs typeface="Arial"/>
              <a:sym typeface="Arial"/>
            </a:endParaRPr>
          </a:p>
          <a:p>
            <a:pPr indent="0" lvl="0" marL="0" rtl="0" algn="l">
              <a:lnSpc>
                <a:spcPct val="90000"/>
              </a:lnSpc>
              <a:spcBef>
                <a:spcPts val="1400"/>
              </a:spcBef>
              <a:spcAft>
                <a:spcPts val="0"/>
              </a:spcAft>
              <a:buNone/>
            </a:pPr>
            <a:r>
              <a:t/>
            </a:r>
            <a:endParaRPr sz="2400">
              <a:solidFill>
                <a:schemeClr val="dk1"/>
              </a:solidFill>
              <a:latin typeface="Arial"/>
              <a:ea typeface="Arial"/>
              <a:cs typeface="Arial"/>
              <a:sym typeface="Arial"/>
            </a:endParaRPr>
          </a:p>
          <a:p>
            <a:pPr indent="0" lvl="0" marL="0" rtl="0" algn="l">
              <a:lnSpc>
                <a:spcPct val="90000"/>
              </a:lnSpc>
              <a:spcBef>
                <a:spcPts val="1400"/>
              </a:spcBef>
              <a:spcAft>
                <a:spcPts val="0"/>
              </a:spcAft>
              <a:buNone/>
            </a:pPr>
            <a:r>
              <a:t/>
            </a:r>
            <a:endParaRPr b="1">
              <a:solidFill>
                <a:schemeClr val="dk1"/>
              </a:solidFill>
              <a:latin typeface="Arial"/>
              <a:ea typeface="Arial"/>
              <a:cs typeface="Arial"/>
              <a:sym typeface="Arial"/>
            </a:endParaRPr>
          </a:p>
          <a:p>
            <a:pPr indent="0" lvl="0" marL="0" rtl="0" algn="l">
              <a:lnSpc>
                <a:spcPct val="90000"/>
              </a:lnSpc>
              <a:spcBef>
                <a:spcPts val="1400"/>
              </a:spcBef>
              <a:spcAft>
                <a:spcPts val="0"/>
              </a:spcAft>
              <a:buNone/>
            </a:pPr>
            <a:r>
              <a:t/>
            </a:r>
            <a:endParaRPr b="1">
              <a:solidFill>
                <a:schemeClr val="dk1"/>
              </a:solidFill>
              <a:latin typeface="Arial"/>
              <a:ea typeface="Arial"/>
              <a:cs typeface="Arial"/>
              <a:sym typeface="Arial"/>
            </a:endParaRPr>
          </a:p>
          <a:p>
            <a:pPr indent="0" lvl="0" marL="0" rtl="0" algn="l">
              <a:lnSpc>
                <a:spcPct val="90000"/>
              </a:lnSpc>
              <a:spcBef>
                <a:spcPts val="1400"/>
              </a:spcBef>
              <a:spcAft>
                <a:spcPts val="0"/>
              </a:spcAft>
              <a:buNone/>
            </a:pPr>
            <a:r>
              <a:t/>
            </a:r>
            <a:endParaRPr b="1">
              <a:solidFill>
                <a:schemeClr val="dk1"/>
              </a:solidFill>
              <a:latin typeface="Arial"/>
              <a:ea typeface="Arial"/>
              <a:cs typeface="Arial"/>
              <a:sym typeface="Arial"/>
            </a:endParaRPr>
          </a:p>
          <a:p>
            <a:pPr indent="0" lvl="0" marL="0" rtl="0" algn="l">
              <a:lnSpc>
                <a:spcPct val="90000"/>
              </a:lnSpc>
              <a:spcBef>
                <a:spcPts val="1400"/>
              </a:spcBef>
              <a:spcAft>
                <a:spcPts val="0"/>
              </a:spcAft>
              <a:buNone/>
            </a:pPr>
            <a:r>
              <a:t/>
            </a:r>
            <a:endParaRPr b="1">
              <a:solidFill>
                <a:schemeClr val="dk1"/>
              </a:solidFill>
              <a:latin typeface="Arial"/>
              <a:ea typeface="Arial"/>
              <a:cs typeface="Arial"/>
              <a:sym typeface="Arial"/>
            </a:endParaRPr>
          </a:p>
          <a:p>
            <a:pPr indent="0" lvl="0" marL="0" rtl="0" algn="l">
              <a:lnSpc>
                <a:spcPct val="90000"/>
              </a:lnSpc>
              <a:spcBef>
                <a:spcPts val="1400"/>
              </a:spcBef>
              <a:spcAft>
                <a:spcPts val="0"/>
              </a:spcAft>
              <a:buNone/>
            </a:pPr>
            <a:r>
              <a:t/>
            </a:r>
            <a:endParaRPr>
              <a:solidFill>
                <a:schemeClr val="dk1"/>
              </a:solidFill>
              <a:latin typeface="Arial"/>
              <a:ea typeface="Arial"/>
              <a:cs typeface="Arial"/>
              <a:sym typeface="Arial"/>
            </a:endParaRPr>
          </a:p>
          <a:p>
            <a:pPr indent="0" lvl="0" marL="457200" rtl="0" algn="l">
              <a:lnSpc>
                <a:spcPct val="90000"/>
              </a:lnSpc>
              <a:spcBef>
                <a:spcPts val="1400"/>
              </a:spcBef>
              <a:spcAft>
                <a:spcPts val="0"/>
              </a:spcAft>
              <a:buNone/>
            </a:pPr>
            <a:r>
              <a:t/>
            </a:r>
            <a:endParaRPr>
              <a:solidFill>
                <a:schemeClr val="dk1"/>
              </a:solidFill>
              <a:latin typeface="Arial"/>
              <a:ea typeface="Arial"/>
              <a:cs typeface="Arial"/>
              <a:sym typeface="Arial"/>
            </a:endParaRPr>
          </a:p>
          <a:p>
            <a:pPr indent="0" lvl="0" marL="0" rtl="0" algn="l">
              <a:lnSpc>
                <a:spcPct val="90000"/>
              </a:lnSpc>
              <a:spcBef>
                <a:spcPts val="1400"/>
              </a:spcBef>
              <a:spcAft>
                <a:spcPts val="0"/>
              </a:spcAft>
              <a:buNone/>
            </a:pPr>
            <a:r>
              <a:t/>
            </a:r>
            <a:endParaRPr>
              <a:solidFill>
                <a:schemeClr val="dk1"/>
              </a:solidFill>
              <a:latin typeface="Arial"/>
              <a:ea typeface="Arial"/>
              <a:cs typeface="Arial"/>
              <a:sym typeface="Arial"/>
            </a:endParaRPr>
          </a:p>
          <a:p>
            <a:pPr indent="0" lvl="0" marL="0" rtl="0" algn="l">
              <a:lnSpc>
                <a:spcPct val="90000"/>
              </a:lnSpc>
              <a:spcBef>
                <a:spcPts val="1400"/>
              </a:spcBef>
              <a:spcAft>
                <a:spcPts val="0"/>
              </a:spcAft>
              <a:buNone/>
            </a:pPr>
            <a:r>
              <a:t/>
            </a:r>
            <a:endParaRPr>
              <a:solidFill>
                <a:schemeClr val="dk1"/>
              </a:solidFill>
              <a:latin typeface="Arial"/>
              <a:ea typeface="Arial"/>
              <a:cs typeface="Arial"/>
              <a:sym typeface="Arial"/>
            </a:endParaRPr>
          </a:p>
          <a:p>
            <a:pPr indent="0" lvl="0" marL="0" rtl="0" algn="l">
              <a:lnSpc>
                <a:spcPct val="90000"/>
              </a:lnSpc>
              <a:spcBef>
                <a:spcPts val="1400"/>
              </a:spcBef>
              <a:spcAft>
                <a:spcPts val="0"/>
              </a:spcAft>
              <a:buNone/>
            </a:pPr>
            <a:r>
              <a:t/>
            </a:r>
            <a:endParaRPr b="1" sz="2400">
              <a:solidFill>
                <a:schemeClr val="dk1"/>
              </a:solidFill>
              <a:latin typeface="Arial"/>
              <a:ea typeface="Arial"/>
              <a:cs typeface="Arial"/>
              <a:sym typeface="Arial"/>
            </a:endParaRPr>
          </a:p>
          <a:p>
            <a:pPr indent="0" lvl="0" marL="0" rtl="0" algn="l">
              <a:lnSpc>
                <a:spcPct val="90000"/>
              </a:lnSpc>
              <a:spcBef>
                <a:spcPts val="1400"/>
              </a:spcBef>
              <a:spcAft>
                <a:spcPts val="0"/>
              </a:spcAft>
              <a:buNone/>
            </a:pPr>
            <a:r>
              <a:t/>
            </a:r>
            <a:endParaRPr>
              <a:solidFill>
                <a:schemeClr val="dk1"/>
              </a:solidFill>
              <a:latin typeface="Arial"/>
              <a:ea typeface="Arial"/>
              <a:cs typeface="Arial"/>
              <a:sym typeface="Arial"/>
            </a:endParaRPr>
          </a:p>
          <a:p>
            <a:pPr indent="0" lvl="0" marL="0" rtl="0" algn="l">
              <a:lnSpc>
                <a:spcPct val="90000"/>
              </a:lnSpc>
              <a:spcBef>
                <a:spcPts val="1400"/>
              </a:spcBef>
              <a:spcAft>
                <a:spcPts val="0"/>
              </a:spcAft>
              <a:buNone/>
            </a:pPr>
            <a:r>
              <a:t/>
            </a:r>
            <a:endParaRPr>
              <a:solidFill>
                <a:schemeClr val="dk1"/>
              </a:solidFill>
              <a:latin typeface="Arial"/>
              <a:ea typeface="Arial"/>
              <a:cs typeface="Arial"/>
              <a:sym typeface="Arial"/>
            </a:endParaRPr>
          </a:p>
          <a:p>
            <a:pPr indent="0" lvl="0" marL="0" rtl="0" algn="l">
              <a:lnSpc>
                <a:spcPct val="90000"/>
              </a:lnSpc>
              <a:spcBef>
                <a:spcPts val="1400"/>
              </a:spcBef>
              <a:spcAft>
                <a:spcPts val="0"/>
              </a:spcAft>
              <a:buNone/>
            </a:pPr>
            <a:r>
              <a:t/>
            </a:r>
            <a:endParaRPr>
              <a:solidFill>
                <a:schemeClr val="dk1"/>
              </a:solidFill>
              <a:latin typeface="Arial"/>
              <a:ea typeface="Arial"/>
              <a:cs typeface="Arial"/>
              <a:sym typeface="Arial"/>
            </a:endParaRPr>
          </a:p>
          <a:p>
            <a:pPr indent="0" lvl="0" marL="0" rtl="0" algn="l">
              <a:lnSpc>
                <a:spcPct val="90000"/>
              </a:lnSpc>
              <a:spcBef>
                <a:spcPts val="1400"/>
              </a:spcBef>
              <a:spcAft>
                <a:spcPts val="0"/>
              </a:spcAft>
              <a:buNone/>
            </a:pPr>
            <a:r>
              <a:t/>
            </a:r>
            <a:endParaRPr>
              <a:solidFill>
                <a:schemeClr val="dk1"/>
              </a:solidFill>
              <a:latin typeface="Arial"/>
              <a:ea typeface="Arial"/>
              <a:cs typeface="Arial"/>
              <a:sym typeface="Arial"/>
            </a:endParaRPr>
          </a:p>
          <a:p>
            <a:pPr indent="0" lvl="0" marL="0" rtl="0" algn="l">
              <a:lnSpc>
                <a:spcPct val="90000"/>
              </a:lnSpc>
              <a:spcBef>
                <a:spcPts val="1400"/>
              </a:spcBef>
              <a:spcAft>
                <a:spcPts val="0"/>
              </a:spcAft>
              <a:buNone/>
            </a:pPr>
            <a:r>
              <a:t/>
            </a:r>
            <a:endParaRPr/>
          </a:p>
          <a:p>
            <a:pPr indent="0" lvl="0" marL="0" rtl="0" algn="l">
              <a:lnSpc>
                <a:spcPct val="90000"/>
              </a:lnSpc>
              <a:spcBef>
                <a:spcPts val="1400"/>
              </a:spcBef>
              <a:spcAft>
                <a:spcPts val="0"/>
              </a:spcAft>
              <a:buNone/>
            </a:pPr>
            <a:r>
              <a:t/>
            </a:r>
            <a:endParaRPr/>
          </a:p>
          <a:p>
            <a:pPr indent="0" lvl="0" marL="0" rtl="0" algn="l">
              <a:lnSpc>
                <a:spcPct val="90000"/>
              </a:lnSpc>
              <a:spcBef>
                <a:spcPts val="1400"/>
              </a:spcBef>
              <a:spcAft>
                <a:spcPts val="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7" name="Shape 207"/>
        <p:cNvGrpSpPr/>
        <p:nvPr/>
      </p:nvGrpSpPr>
      <p:grpSpPr>
        <a:xfrm>
          <a:off x="0" y="0"/>
          <a:ext cx="0" cy="0"/>
          <a:chOff x="0" y="0"/>
          <a:chExt cx="0" cy="0"/>
        </a:xfrm>
      </p:grpSpPr>
      <p:sp>
        <p:nvSpPr>
          <p:cNvPr id="208" name="Google Shape;208;p30"/>
          <p:cNvSpPr txBox="1"/>
          <p:nvPr>
            <p:ph type="title"/>
          </p:nvPr>
        </p:nvSpPr>
        <p:spPr>
          <a:xfrm>
            <a:off x="948180" y="-521822"/>
            <a:ext cx="10058400" cy="1450800"/>
          </a:xfrm>
          <a:prstGeom prst="rect">
            <a:avLst/>
          </a:prstGeom>
          <a:noFill/>
          <a:ln>
            <a:noFill/>
          </a:ln>
        </p:spPr>
        <p:txBody>
          <a:bodyPr anchorCtr="0" anchor="b" bIns="45700" lIns="91425" spcFirstLastPara="1" rIns="91425" wrap="square" tIns="45700">
            <a:noAutofit/>
          </a:bodyPr>
          <a:lstStyle/>
          <a:p>
            <a:pPr indent="0" lvl="0" marL="0" rtl="0" algn="l">
              <a:lnSpc>
                <a:spcPct val="85000"/>
              </a:lnSpc>
              <a:spcBef>
                <a:spcPts val="0"/>
              </a:spcBef>
              <a:spcAft>
                <a:spcPts val="0"/>
              </a:spcAft>
              <a:buClr>
                <a:srgbClr val="3F3F3F"/>
              </a:buClr>
              <a:buSzPts val="4800"/>
              <a:buFont typeface="Calibri"/>
              <a:buNone/>
            </a:pPr>
            <a:r>
              <a:rPr lang="en-US"/>
              <a:t>Works Cited</a:t>
            </a:r>
            <a:endParaRPr/>
          </a:p>
        </p:txBody>
      </p:sp>
      <p:sp>
        <p:nvSpPr>
          <p:cNvPr id="209" name="Google Shape;209;p30"/>
          <p:cNvSpPr txBox="1"/>
          <p:nvPr>
            <p:ph idx="1" type="body"/>
          </p:nvPr>
        </p:nvSpPr>
        <p:spPr>
          <a:xfrm>
            <a:off x="335475" y="1614775"/>
            <a:ext cx="11744700" cy="4660500"/>
          </a:xfrm>
          <a:prstGeom prst="rect">
            <a:avLst/>
          </a:prstGeom>
          <a:noFill/>
          <a:ln>
            <a:noFill/>
          </a:ln>
        </p:spPr>
        <p:txBody>
          <a:bodyPr anchorCtr="0" anchor="t" bIns="45700" lIns="0" spcFirstLastPara="1" rIns="0" wrap="square" tIns="45700">
            <a:noAutofit/>
          </a:bodyPr>
          <a:lstStyle/>
          <a:p>
            <a:pPr indent="-157480" lvl="1" marL="384048" rtl="0" algn="l">
              <a:lnSpc>
                <a:spcPct val="90000"/>
              </a:lnSpc>
              <a:spcBef>
                <a:spcPts val="0"/>
              </a:spcBef>
              <a:spcAft>
                <a:spcPts val="0"/>
              </a:spcAft>
              <a:buSzPts val="1400"/>
              <a:buChar char="◦"/>
            </a:pPr>
            <a:r>
              <a:rPr lang="en-US" sz="1400">
                <a:solidFill>
                  <a:schemeClr val="dk1"/>
                </a:solidFill>
                <a:latin typeface="Arial"/>
                <a:ea typeface="Arial"/>
                <a:cs typeface="Arial"/>
                <a:sym typeface="Arial"/>
              </a:rPr>
              <a:t>[1] C. M. Medaglia and A. Serbanati, </a:t>
            </a:r>
            <a:r>
              <a:rPr i="1" lang="en-US" sz="1400">
                <a:solidFill>
                  <a:schemeClr val="dk1"/>
                </a:solidFill>
                <a:latin typeface="Arial"/>
                <a:ea typeface="Arial"/>
                <a:cs typeface="Arial"/>
                <a:sym typeface="Arial"/>
              </a:rPr>
              <a:t>An Overview of Privacy and Security Issues in the Internet of Things,</a:t>
            </a:r>
            <a:r>
              <a:rPr lang="en-US" sz="1400">
                <a:solidFill>
                  <a:schemeClr val="dk1"/>
                </a:solidFill>
                <a:latin typeface="Arial"/>
                <a:ea typeface="Arial"/>
                <a:cs typeface="Arial"/>
                <a:sym typeface="Arial"/>
              </a:rPr>
              <a:t> D. Giusto, A. Iera, G. Morabito, and L. Atzori, Eds. New York, NY: Springer New York, 2010.</a:t>
            </a:r>
            <a:endParaRPr sz="1400">
              <a:solidFill>
                <a:schemeClr val="dk1"/>
              </a:solidFill>
              <a:latin typeface="Arial"/>
              <a:ea typeface="Arial"/>
              <a:cs typeface="Arial"/>
              <a:sym typeface="Arial"/>
            </a:endParaRPr>
          </a:p>
          <a:p>
            <a:pPr indent="-157480" lvl="1" marL="384048" rtl="0" algn="l">
              <a:lnSpc>
                <a:spcPct val="90000"/>
              </a:lnSpc>
              <a:spcBef>
                <a:spcPts val="0"/>
              </a:spcBef>
              <a:spcAft>
                <a:spcPts val="0"/>
              </a:spcAft>
              <a:buSzPts val="1400"/>
              <a:buChar char="◦"/>
            </a:pPr>
            <a:r>
              <a:rPr lang="en-US" sz="1400">
                <a:solidFill>
                  <a:schemeClr val="dk1"/>
                </a:solidFill>
                <a:latin typeface="Arial"/>
                <a:ea typeface="Arial"/>
                <a:cs typeface="Arial"/>
                <a:sym typeface="Arial"/>
              </a:rPr>
              <a:t>[2] Y. L. Sun, Z. Han, W. Yu, and K. R. Liu, “A trust evaluation framework in distributed networks: Vulnerability analysis and defense against attacks.” vol. 2006, pp. 1–13, 2006.</a:t>
            </a:r>
            <a:endParaRPr sz="1400">
              <a:solidFill>
                <a:schemeClr val="dk1"/>
              </a:solidFill>
              <a:latin typeface="Arial"/>
              <a:ea typeface="Arial"/>
              <a:cs typeface="Arial"/>
              <a:sym typeface="Arial"/>
            </a:endParaRPr>
          </a:p>
          <a:p>
            <a:pPr indent="-157480" lvl="1" marL="384048" rtl="0" algn="l">
              <a:lnSpc>
                <a:spcPct val="90000"/>
              </a:lnSpc>
              <a:spcBef>
                <a:spcPts val="0"/>
              </a:spcBef>
              <a:spcAft>
                <a:spcPts val="0"/>
              </a:spcAft>
              <a:buSzPts val="1400"/>
              <a:buChar char="◦"/>
            </a:pPr>
            <a:r>
              <a:rPr lang="en-US" sz="1400">
                <a:solidFill>
                  <a:schemeClr val="dk1"/>
                </a:solidFill>
                <a:latin typeface="Arial"/>
                <a:ea typeface="Arial"/>
                <a:cs typeface="Arial"/>
                <a:sym typeface="Arial"/>
              </a:rPr>
              <a:t>[3] G. Zyskind, O. Nathan, and A. S. Pentland, “Decentralizing privacy: Using blockchain to protect personal data,” </a:t>
            </a:r>
            <a:r>
              <a:rPr i="1" lang="en-US" sz="1400">
                <a:solidFill>
                  <a:schemeClr val="dk1"/>
                </a:solidFill>
                <a:latin typeface="Arial"/>
                <a:ea typeface="Arial"/>
                <a:cs typeface="Arial"/>
                <a:sym typeface="Arial"/>
              </a:rPr>
              <a:t>Proceedings - 2015 IEEE Security and Privacy Workshops</a:t>
            </a:r>
            <a:r>
              <a:rPr lang="en-US" sz="1400">
                <a:solidFill>
                  <a:schemeClr val="dk1"/>
                </a:solidFill>
                <a:latin typeface="Arial"/>
                <a:ea typeface="Arial"/>
                <a:cs typeface="Arial"/>
                <a:sym typeface="Arial"/>
              </a:rPr>
              <a:t>, SPW 2015, pp. 180–184,</a:t>
            </a:r>
            <a:endParaRPr sz="1400">
              <a:solidFill>
                <a:schemeClr val="dk1"/>
              </a:solidFill>
              <a:latin typeface="Arial"/>
              <a:ea typeface="Arial"/>
              <a:cs typeface="Arial"/>
              <a:sym typeface="Arial"/>
            </a:endParaRPr>
          </a:p>
          <a:p>
            <a:pPr indent="-157480" lvl="1" marL="384048" rtl="0" algn="l">
              <a:lnSpc>
                <a:spcPct val="90000"/>
              </a:lnSpc>
              <a:spcBef>
                <a:spcPts val="0"/>
              </a:spcBef>
              <a:spcAft>
                <a:spcPts val="0"/>
              </a:spcAft>
              <a:buSzPts val="1400"/>
              <a:buChar char="◦"/>
            </a:pPr>
            <a:r>
              <a:rPr lang="en-US" sz="1400">
                <a:solidFill>
                  <a:schemeClr val="dk1"/>
                </a:solidFill>
                <a:latin typeface="Arial"/>
                <a:ea typeface="Arial"/>
                <a:cs typeface="Arial"/>
                <a:sym typeface="Arial"/>
              </a:rPr>
              <a:t>2015.</a:t>
            </a:r>
            <a:endParaRPr sz="1400">
              <a:solidFill>
                <a:schemeClr val="dk1"/>
              </a:solidFill>
              <a:latin typeface="Arial"/>
              <a:ea typeface="Arial"/>
              <a:cs typeface="Arial"/>
              <a:sym typeface="Arial"/>
            </a:endParaRPr>
          </a:p>
          <a:p>
            <a:pPr indent="-157480" lvl="1" marL="384048" rtl="0" algn="l">
              <a:lnSpc>
                <a:spcPct val="90000"/>
              </a:lnSpc>
              <a:spcBef>
                <a:spcPts val="0"/>
              </a:spcBef>
              <a:spcAft>
                <a:spcPts val="0"/>
              </a:spcAft>
              <a:buSzPts val="1400"/>
              <a:buFont typeface="Arial"/>
              <a:buChar char="◦"/>
            </a:pPr>
            <a:r>
              <a:rPr lang="en-US" sz="1400">
                <a:solidFill>
                  <a:schemeClr val="dk1"/>
                </a:solidFill>
                <a:latin typeface="Arial"/>
                <a:ea typeface="Arial"/>
                <a:cs typeface="Arial"/>
                <a:sym typeface="Arial"/>
              </a:rPr>
              <a:t>[4] N. Fotiou and G. C. Polyzos, “Decentralized name-based security for content distribution using blockchains,” </a:t>
            </a:r>
            <a:r>
              <a:rPr i="1" lang="en-US" sz="1400">
                <a:solidFill>
                  <a:schemeClr val="dk1"/>
                </a:solidFill>
                <a:latin typeface="Arial"/>
                <a:ea typeface="Arial"/>
                <a:cs typeface="Arial"/>
                <a:sym typeface="Arial"/>
              </a:rPr>
              <a:t>Proceedings - IEEE INFOCOM, </a:t>
            </a:r>
            <a:r>
              <a:rPr lang="en-US" sz="1400">
                <a:solidFill>
                  <a:schemeClr val="dk1"/>
                </a:solidFill>
                <a:latin typeface="Arial"/>
                <a:ea typeface="Arial"/>
                <a:cs typeface="Arial"/>
                <a:sym typeface="Arial"/>
              </a:rPr>
              <a:t>vol. 2016-September, pp. 415–420, 2016.</a:t>
            </a:r>
            <a:endParaRPr sz="1400">
              <a:solidFill>
                <a:schemeClr val="dk1"/>
              </a:solidFill>
              <a:latin typeface="Arial"/>
              <a:ea typeface="Arial"/>
              <a:cs typeface="Arial"/>
              <a:sym typeface="Arial"/>
            </a:endParaRPr>
          </a:p>
          <a:p>
            <a:pPr indent="-157480" lvl="1" marL="384048" rtl="0" algn="l">
              <a:lnSpc>
                <a:spcPct val="90000"/>
              </a:lnSpc>
              <a:spcBef>
                <a:spcPts val="0"/>
              </a:spcBef>
              <a:spcAft>
                <a:spcPts val="0"/>
              </a:spcAft>
              <a:buSzPts val="1400"/>
              <a:buFont typeface="Arial"/>
              <a:buChar char="◦"/>
            </a:pPr>
            <a:r>
              <a:rPr lang="en-US" sz="1400">
                <a:solidFill>
                  <a:schemeClr val="dk1"/>
                </a:solidFill>
                <a:latin typeface="Arial"/>
                <a:ea typeface="Arial"/>
                <a:cs typeface="Arial"/>
                <a:sym typeface="Arial"/>
              </a:rPr>
              <a:t>[5] S. Nakamoto, “Bitcoin: A Peer-to-Peer Electronic Cash System,” </a:t>
            </a:r>
            <a:r>
              <a:rPr i="1" lang="en-US" sz="1400" u="sng">
                <a:solidFill>
                  <a:srgbClr val="0000FF"/>
                </a:solidFill>
                <a:latin typeface="Arial"/>
                <a:ea typeface="Arial"/>
                <a:cs typeface="Arial"/>
                <a:sym typeface="Arial"/>
              </a:rPr>
              <a:t>www.bitcoin.org</a:t>
            </a:r>
            <a:r>
              <a:rPr i="1" lang="en-US" sz="1400">
                <a:solidFill>
                  <a:schemeClr val="dk1"/>
                </a:solidFill>
                <a:latin typeface="Arial"/>
                <a:ea typeface="Arial"/>
                <a:cs typeface="Arial"/>
                <a:sym typeface="Arial"/>
              </a:rPr>
              <a:t>, p. 9, 2008</a:t>
            </a:r>
            <a:r>
              <a:rPr lang="en-US" sz="1400">
                <a:solidFill>
                  <a:schemeClr val="dk1"/>
                </a:solidFill>
                <a:latin typeface="Arial"/>
                <a:ea typeface="Arial"/>
                <a:cs typeface="Arial"/>
                <a:sym typeface="Arial"/>
              </a:rPr>
              <a:t>. [Online]. Available: </a:t>
            </a:r>
            <a:r>
              <a:rPr lang="en-US" sz="1400" u="sng">
                <a:solidFill>
                  <a:srgbClr val="0000FF"/>
                </a:solidFill>
                <a:latin typeface="Arial"/>
                <a:ea typeface="Arial"/>
                <a:cs typeface="Arial"/>
                <a:sym typeface="Arial"/>
              </a:rPr>
              <a:t>https://bitcoin.org/bitcoin.pdf</a:t>
            </a:r>
            <a:endParaRPr sz="1400" u="sng">
              <a:solidFill>
                <a:srgbClr val="0000FF"/>
              </a:solidFill>
              <a:latin typeface="Arial"/>
              <a:ea typeface="Arial"/>
              <a:cs typeface="Arial"/>
              <a:sym typeface="Arial"/>
            </a:endParaRPr>
          </a:p>
          <a:p>
            <a:pPr indent="-157480" lvl="1" marL="384048" rtl="0" algn="l">
              <a:lnSpc>
                <a:spcPct val="90000"/>
              </a:lnSpc>
              <a:spcBef>
                <a:spcPts val="0"/>
              </a:spcBef>
              <a:spcAft>
                <a:spcPts val="0"/>
              </a:spcAft>
              <a:buSzPts val="1400"/>
              <a:buFont typeface="Arial"/>
              <a:buChar char="◦"/>
            </a:pPr>
            <a:r>
              <a:rPr lang="en-US" sz="1400">
                <a:solidFill>
                  <a:schemeClr val="dk1"/>
                </a:solidFill>
                <a:latin typeface="Arial"/>
                <a:ea typeface="Arial"/>
                <a:cs typeface="Arial"/>
                <a:sym typeface="Arial"/>
              </a:rPr>
              <a:t>[6] I. Eyal, A. E. Gencer, E. G. Sirer, and R. Van Renesse,</a:t>
            </a:r>
            <a:r>
              <a:rPr i="1" lang="en-US" sz="1400">
                <a:solidFill>
                  <a:schemeClr val="dk1"/>
                </a:solidFill>
                <a:latin typeface="Arial"/>
                <a:ea typeface="Arial"/>
                <a:cs typeface="Arial"/>
                <a:sym typeface="Arial"/>
              </a:rPr>
              <a:t> Bitcoin-ng: A scalable blockchain protocol,</a:t>
            </a:r>
            <a:r>
              <a:rPr lang="en-US" sz="1400">
                <a:solidFill>
                  <a:schemeClr val="dk1"/>
                </a:solidFill>
                <a:latin typeface="Arial"/>
                <a:ea typeface="Arial"/>
                <a:cs typeface="Arial"/>
                <a:sym typeface="Arial"/>
              </a:rPr>
              <a:t> 2016.</a:t>
            </a:r>
            <a:endParaRPr sz="1400">
              <a:solidFill>
                <a:schemeClr val="dk1"/>
              </a:solidFill>
              <a:latin typeface="Arial"/>
              <a:ea typeface="Arial"/>
              <a:cs typeface="Arial"/>
              <a:sym typeface="Arial"/>
            </a:endParaRPr>
          </a:p>
          <a:p>
            <a:pPr indent="-157480" lvl="1" marL="384048" rtl="0" algn="l">
              <a:lnSpc>
                <a:spcPct val="90000"/>
              </a:lnSpc>
              <a:spcBef>
                <a:spcPts val="0"/>
              </a:spcBef>
              <a:spcAft>
                <a:spcPts val="0"/>
              </a:spcAft>
              <a:buSzPts val="1400"/>
              <a:buFont typeface="Arial"/>
              <a:buChar char="◦"/>
            </a:pPr>
            <a:r>
              <a:rPr lang="en-US" sz="1400">
                <a:solidFill>
                  <a:schemeClr val="dk1"/>
                </a:solidFill>
                <a:latin typeface="Arial"/>
                <a:ea typeface="Arial"/>
                <a:cs typeface="Arial"/>
                <a:sym typeface="Arial"/>
              </a:rPr>
              <a:t>[7] B. Solhaug, D. Elgesem, and K. Stolen, “Why trust is not proportional to risk,” pp. 11–18, 2007.</a:t>
            </a:r>
            <a:endParaRPr sz="1400">
              <a:solidFill>
                <a:schemeClr val="dk1"/>
              </a:solidFill>
              <a:latin typeface="Arial"/>
              <a:ea typeface="Arial"/>
              <a:cs typeface="Arial"/>
              <a:sym typeface="Arial"/>
            </a:endParaRPr>
          </a:p>
          <a:p>
            <a:pPr indent="-157480" lvl="1" marL="384048" rtl="0" algn="l">
              <a:lnSpc>
                <a:spcPct val="90000"/>
              </a:lnSpc>
              <a:spcBef>
                <a:spcPts val="0"/>
              </a:spcBef>
              <a:spcAft>
                <a:spcPts val="0"/>
              </a:spcAft>
              <a:buSzPts val="1400"/>
              <a:buFont typeface="Arial"/>
              <a:buChar char="◦"/>
            </a:pPr>
            <a:r>
              <a:rPr lang="en-US" sz="1400">
                <a:solidFill>
                  <a:schemeClr val="dk1"/>
                </a:solidFill>
                <a:latin typeface="Arial"/>
                <a:ea typeface="Arial"/>
                <a:cs typeface="Arial"/>
                <a:sym typeface="Arial"/>
              </a:rPr>
              <a:t>[8] T. Erl, </a:t>
            </a:r>
            <a:r>
              <a:rPr i="1" lang="en-US" sz="1400">
                <a:solidFill>
                  <a:schemeClr val="dk1"/>
                </a:solidFill>
                <a:latin typeface="Arial"/>
                <a:ea typeface="Arial"/>
                <a:cs typeface="Arial"/>
                <a:sym typeface="Arial"/>
              </a:rPr>
              <a:t>Service-oriented architecture: concepts, technology,</a:t>
            </a:r>
            <a:r>
              <a:rPr lang="en-US" sz="1400">
                <a:solidFill>
                  <a:schemeClr val="dk1"/>
                </a:solidFill>
                <a:latin typeface="Arial"/>
                <a:ea typeface="Arial"/>
                <a:cs typeface="Arial"/>
                <a:sym typeface="Arial"/>
              </a:rPr>
              <a:t> and design.Pearson Education India, 2005.</a:t>
            </a:r>
            <a:endParaRPr sz="1400">
              <a:solidFill>
                <a:schemeClr val="dk1"/>
              </a:solidFill>
              <a:latin typeface="Arial"/>
              <a:ea typeface="Arial"/>
              <a:cs typeface="Arial"/>
              <a:sym typeface="Arial"/>
            </a:endParaRPr>
          </a:p>
          <a:p>
            <a:pPr indent="-157480" lvl="1" marL="384048" rtl="0" algn="l">
              <a:lnSpc>
                <a:spcPct val="90000"/>
              </a:lnSpc>
              <a:spcBef>
                <a:spcPts val="0"/>
              </a:spcBef>
              <a:spcAft>
                <a:spcPts val="0"/>
              </a:spcAft>
              <a:buSzPts val="1400"/>
              <a:buFont typeface="Arial"/>
              <a:buChar char="◦"/>
            </a:pPr>
            <a:r>
              <a:rPr lang="en-US" sz="1400">
                <a:solidFill>
                  <a:schemeClr val="dk1"/>
                </a:solidFill>
                <a:latin typeface="Arial"/>
                <a:ea typeface="Arial"/>
                <a:cs typeface="Arial"/>
                <a:sym typeface="Arial"/>
              </a:rPr>
              <a:t>[9] Z. Shelby, K. Hartke, and C. Bormann, “The constrained application protocol (coap),” </a:t>
            </a:r>
            <a:r>
              <a:rPr i="1" lang="en-US" sz="1400">
                <a:solidFill>
                  <a:schemeClr val="dk1"/>
                </a:solidFill>
                <a:latin typeface="Arial"/>
                <a:ea typeface="Arial"/>
                <a:cs typeface="Arial"/>
                <a:sym typeface="Arial"/>
              </a:rPr>
              <a:t>Standard Track, Internet Engineering Task Force (IETF), 2014.</a:t>
            </a:r>
            <a:endParaRPr i="1" sz="1400">
              <a:solidFill>
                <a:schemeClr val="dk1"/>
              </a:solidFill>
              <a:latin typeface="Arial"/>
              <a:ea typeface="Arial"/>
              <a:cs typeface="Arial"/>
              <a:sym typeface="Arial"/>
            </a:endParaRPr>
          </a:p>
          <a:p>
            <a:pPr indent="-157480" lvl="1" marL="384048" rtl="0" algn="l">
              <a:lnSpc>
                <a:spcPct val="90000"/>
              </a:lnSpc>
              <a:spcBef>
                <a:spcPts val="0"/>
              </a:spcBef>
              <a:spcAft>
                <a:spcPts val="0"/>
              </a:spcAft>
              <a:buSzPts val="1400"/>
              <a:buFont typeface="Arial"/>
              <a:buChar char="◦"/>
            </a:pPr>
            <a:r>
              <a:rPr lang="en-US" sz="1400">
                <a:solidFill>
                  <a:schemeClr val="dk1"/>
                </a:solidFill>
                <a:latin typeface="Arial"/>
                <a:ea typeface="Arial"/>
                <a:cs typeface="Arial"/>
                <a:sym typeface="Arial"/>
              </a:rPr>
              <a:t>[10] S. De, P. Barnaghi, M. Bauer, and S. Meissner, </a:t>
            </a:r>
            <a:r>
              <a:rPr i="1" lang="en-US" sz="1400">
                <a:solidFill>
                  <a:schemeClr val="dk1"/>
                </a:solidFill>
                <a:latin typeface="Arial"/>
                <a:ea typeface="Arial"/>
                <a:cs typeface="Arial"/>
                <a:sym typeface="Arial"/>
              </a:rPr>
              <a:t>Service modelling for the Internet of Things,</a:t>
            </a:r>
            <a:r>
              <a:rPr lang="en-US" sz="1400">
                <a:solidFill>
                  <a:schemeClr val="dk1"/>
                </a:solidFill>
                <a:latin typeface="Arial"/>
                <a:ea typeface="Arial"/>
                <a:cs typeface="Arial"/>
                <a:sym typeface="Arial"/>
              </a:rPr>
              <a:t>2011.</a:t>
            </a:r>
            <a:endParaRPr sz="1400">
              <a:solidFill>
                <a:schemeClr val="dk1"/>
              </a:solidFill>
              <a:latin typeface="Arial"/>
              <a:ea typeface="Arial"/>
              <a:cs typeface="Arial"/>
              <a:sym typeface="Arial"/>
            </a:endParaRPr>
          </a:p>
          <a:p>
            <a:pPr indent="-157480" lvl="1" marL="384048" rtl="0" algn="l">
              <a:lnSpc>
                <a:spcPct val="90000"/>
              </a:lnSpc>
              <a:spcBef>
                <a:spcPts val="0"/>
              </a:spcBef>
              <a:spcAft>
                <a:spcPts val="0"/>
              </a:spcAft>
              <a:buSzPts val="1400"/>
              <a:buFont typeface="Arial"/>
              <a:buChar char="◦"/>
            </a:pPr>
            <a:r>
              <a:rPr lang="en-US" sz="1400">
                <a:solidFill>
                  <a:schemeClr val="dk1"/>
                </a:solidFill>
                <a:latin typeface="Arial"/>
                <a:ea typeface="Arial"/>
                <a:cs typeface="Arial"/>
                <a:sym typeface="Arial"/>
              </a:rPr>
              <a:t>[11] P. R. Zimmermann, </a:t>
            </a:r>
            <a:r>
              <a:rPr i="1" lang="en-US" sz="1400">
                <a:solidFill>
                  <a:schemeClr val="dk1"/>
                </a:solidFill>
                <a:latin typeface="Arial"/>
                <a:ea typeface="Arial"/>
                <a:cs typeface="Arial"/>
                <a:sym typeface="Arial"/>
              </a:rPr>
              <a:t>The official PGP user’s guide</a:t>
            </a:r>
            <a:r>
              <a:rPr lang="en-US" sz="1400">
                <a:solidFill>
                  <a:schemeClr val="dk1"/>
                </a:solidFill>
                <a:latin typeface="Arial"/>
                <a:ea typeface="Arial"/>
                <a:cs typeface="Arial"/>
                <a:sym typeface="Arial"/>
              </a:rPr>
              <a:t>. MIT press, 1995.</a:t>
            </a:r>
            <a:endParaRPr sz="1400">
              <a:solidFill>
                <a:schemeClr val="dk1"/>
              </a:solidFill>
              <a:latin typeface="Arial"/>
              <a:ea typeface="Arial"/>
              <a:cs typeface="Arial"/>
              <a:sym typeface="Arial"/>
            </a:endParaRPr>
          </a:p>
          <a:p>
            <a:pPr indent="-157480" lvl="1" marL="384048" rtl="0" algn="l">
              <a:lnSpc>
                <a:spcPct val="90000"/>
              </a:lnSpc>
              <a:spcBef>
                <a:spcPts val="0"/>
              </a:spcBef>
              <a:spcAft>
                <a:spcPts val="0"/>
              </a:spcAft>
              <a:buSzPts val="1400"/>
              <a:buFont typeface="Arial"/>
              <a:buChar char="◦"/>
            </a:pPr>
            <a:r>
              <a:rPr lang="en-US" sz="1400">
                <a:solidFill>
                  <a:schemeClr val="dk1"/>
                </a:solidFill>
                <a:latin typeface="Arial"/>
                <a:ea typeface="Arial"/>
                <a:cs typeface="Arial"/>
                <a:sym typeface="Arial"/>
              </a:rPr>
              <a:t>[12] J. Callas, L. Donnerhacke, H. Finney, D. Shaw, and R. Thayer</a:t>
            </a:r>
            <a:r>
              <a:rPr lang="en-US" sz="1400">
                <a:solidFill>
                  <a:schemeClr val="dk1"/>
                </a:solidFill>
                <a:latin typeface="Arial"/>
                <a:ea typeface="Arial"/>
                <a:cs typeface="Arial"/>
                <a:sym typeface="Arial"/>
              </a:rPr>
              <a:t>,</a:t>
            </a:r>
            <a:r>
              <a:rPr lang="en-US" sz="1400">
                <a:solidFill>
                  <a:schemeClr val="dk1"/>
                </a:solidFill>
                <a:latin typeface="Arial"/>
                <a:ea typeface="Arial"/>
                <a:cs typeface="Arial"/>
                <a:sym typeface="Arial"/>
              </a:rPr>
              <a:t>“Rfc 4880 - openpgp message format,” </a:t>
            </a:r>
            <a:r>
              <a:rPr i="1" lang="en-US" sz="1400">
                <a:solidFill>
                  <a:schemeClr val="dk1"/>
                </a:solidFill>
                <a:latin typeface="Arial"/>
                <a:ea typeface="Arial"/>
                <a:cs typeface="Arial"/>
                <a:sym typeface="Arial"/>
              </a:rPr>
              <a:t>Proposed Standard, Internet Engineering Task Force (IETF),</a:t>
            </a:r>
            <a:r>
              <a:rPr lang="en-US" sz="1400">
                <a:solidFill>
                  <a:schemeClr val="dk1"/>
                </a:solidFill>
                <a:latin typeface="Arial"/>
                <a:ea typeface="Arial"/>
                <a:cs typeface="Arial"/>
                <a:sym typeface="Arial"/>
              </a:rPr>
              <a:t> 2007.</a:t>
            </a:r>
            <a:endParaRPr sz="1400">
              <a:solidFill>
                <a:schemeClr val="dk1"/>
              </a:solidFill>
              <a:latin typeface="Arial"/>
              <a:ea typeface="Arial"/>
              <a:cs typeface="Arial"/>
              <a:sym typeface="Arial"/>
            </a:endParaRPr>
          </a:p>
          <a:p>
            <a:pPr indent="-157480" lvl="1" marL="384048" rtl="0" algn="l">
              <a:lnSpc>
                <a:spcPct val="90000"/>
              </a:lnSpc>
              <a:spcBef>
                <a:spcPts val="0"/>
              </a:spcBef>
              <a:spcAft>
                <a:spcPts val="0"/>
              </a:spcAft>
              <a:buSzPts val="1400"/>
              <a:buFont typeface="Arial"/>
              <a:buChar char="◦"/>
            </a:pPr>
            <a:r>
              <a:rPr lang="en-US" sz="1400">
                <a:solidFill>
                  <a:schemeClr val="dk1"/>
                </a:solidFill>
                <a:latin typeface="Arial"/>
                <a:ea typeface="Arial"/>
                <a:cs typeface="Arial"/>
                <a:sym typeface="Arial"/>
              </a:rPr>
              <a:t>[13] D. Gambetta, “Can we Trust Trust?” </a:t>
            </a:r>
            <a:r>
              <a:rPr i="1" lang="en-US" sz="1400">
                <a:solidFill>
                  <a:schemeClr val="dk1"/>
                </a:solidFill>
                <a:latin typeface="Arial"/>
                <a:ea typeface="Arial"/>
                <a:cs typeface="Arial"/>
                <a:sym typeface="Arial"/>
              </a:rPr>
              <a:t>Trust: Making and breaking coopeative relations, pp</a:t>
            </a:r>
            <a:r>
              <a:rPr lang="en-US" sz="1400">
                <a:solidFill>
                  <a:schemeClr val="dk1"/>
                </a:solidFill>
                <a:latin typeface="Arial"/>
                <a:ea typeface="Arial"/>
                <a:cs typeface="Arial"/>
                <a:sym typeface="Arial"/>
              </a:rPr>
              <a:t>.213–237, 1990.</a:t>
            </a:r>
            <a:endParaRPr sz="1400">
              <a:solidFill>
                <a:schemeClr val="dk1"/>
              </a:solidFill>
              <a:latin typeface="Arial"/>
              <a:ea typeface="Arial"/>
              <a:cs typeface="Arial"/>
              <a:sym typeface="Arial"/>
            </a:endParaRPr>
          </a:p>
          <a:p>
            <a:pPr indent="-157480" lvl="1" marL="384048" rtl="0" algn="l">
              <a:lnSpc>
                <a:spcPct val="90000"/>
              </a:lnSpc>
              <a:spcBef>
                <a:spcPts val="0"/>
              </a:spcBef>
              <a:spcAft>
                <a:spcPts val="0"/>
              </a:spcAft>
              <a:buSzPts val="1400"/>
              <a:buFont typeface="Arial"/>
              <a:buChar char="◦"/>
            </a:pPr>
            <a:r>
              <a:rPr lang="en-US" sz="1400">
                <a:solidFill>
                  <a:schemeClr val="dk1"/>
                </a:solidFill>
                <a:latin typeface="Arial"/>
                <a:ea typeface="Arial"/>
                <a:cs typeface="Arial"/>
                <a:sym typeface="Arial"/>
              </a:rPr>
              <a:t>[14]International Journal of Network Security, Vol.19, No.5, PP.653-659, Sept. 2017 (DOI: 10.6633/IJNS.201709.19(5).01)</a:t>
            </a:r>
            <a:endParaRPr sz="1400">
              <a:solidFill>
                <a:schemeClr val="dk1"/>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3" name="Shape 213"/>
        <p:cNvGrpSpPr/>
        <p:nvPr/>
      </p:nvGrpSpPr>
      <p:grpSpPr>
        <a:xfrm>
          <a:off x="0" y="0"/>
          <a:ext cx="0" cy="0"/>
          <a:chOff x="0" y="0"/>
          <a:chExt cx="0" cy="0"/>
        </a:xfrm>
      </p:grpSpPr>
      <p:sp>
        <p:nvSpPr>
          <p:cNvPr id="214" name="Google Shape;214;p31"/>
          <p:cNvSpPr txBox="1"/>
          <p:nvPr>
            <p:ph type="ctrTitle"/>
          </p:nvPr>
        </p:nvSpPr>
        <p:spPr>
          <a:xfrm>
            <a:off x="1097280" y="758952"/>
            <a:ext cx="10058400" cy="3566100"/>
          </a:xfrm>
          <a:prstGeom prst="rect">
            <a:avLst/>
          </a:prstGeom>
        </p:spPr>
        <p:txBody>
          <a:bodyPr anchorCtr="0" anchor="b" bIns="45700" lIns="91425" spcFirstLastPara="1" rIns="91425" wrap="square" tIns="45700">
            <a:noAutofit/>
          </a:bodyPr>
          <a:lstStyle/>
          <a:p>
            <a:pPr indent="0" lvl="0" marL="0" rtl="0" algn="l">
              <a:lnSpc>
                <a:spcPct val="100000"/>
              </a:lnSpc>
              <a:spcBef>
                <a:spcPts val="0"/>
              </a:spcBef>
              <a:spcAft>
                <a:spcPts val="0"/>
              </a:spcAft>
              <a:buNone/>
            </a:pPr>
            <a:r>
              <a:rPr lang="en-US"/>
              <a:t>Passwordless</a:t>
            </a:r>
            <a:endParaRPr/>
          </a:p>
          <a:p>
            <a:pPr indent="0" lvl="0" marL="0" rtl="0" algn="l">
              <a:lnSpc>
                <a:spcPct val="100000"/>
              </a:lnSpc>
              <a:spcBef>
                <a:spcPts val="0"/>
              </a:spcBef>
              <a:spcAft>
                <a:spcPts val="0"/>
              </a:spcAft>
              <a:buNone/>
            </a:pPr>
            <a:r>
              <a:rPr lang="en-US"/>
              <a:t>Authentication</a:t>
            </a:r>
            <a:endParaRPr/>
          </a:p>
        </p:txBody>
      </p:sp>
      <p:sp>
        <p:nvSpPr>
          <p:cNvPr id="215" name="Google Shape;215;p31"/>
          <p:cNvSpPr txBox="1"/>
          <p:nvPr>
            <p:ph idx="1" type="subTitle"/>
          </p:nvPr>
        </p:nvSpPr>
        <p:spPr>
          <a:xfrm>
            <a:off x="1100051" y="4455620"/>
            <a:ext cx="10058400" cy="1143000"/>
          </a:xfrm>
          <a:prstGeom prst="rect">
            <a:avLst/>
          </a:prstGeom>
        </p:spPr>
        <p:txBody>
          <a:bodyPr anchorCtr="0" anchor="t" bIns="45700" lIns="91425" spcFirstLastPara="1" rIns="91425" wrap="square" tIns="45700">
            <a:noAutofit/>
          </a:bodyPr>
          <a:lstStyle/>
          <a:p>
            <a:pPr indent="0" lvl="0" marL="0" rtl="0" algn="l">
              <a:spcBef>
                <a:spcPts val="1200"/>
              </a:spcBef>
              <a:spcAft>
                <a:spcPts val="200"/>
              </a:spcAft>
              <a:buNone/>
            </a:pPr>
            <a:r>
              <a:rPr lang="en-US"/>
              <a:t>Beyond Passwords: The Future of Authentication</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 name="Shape 106"/>
        <p:cNvGrpSpPr/>
        <p:nvPr/>
      </p:nvGrpSpPr>
      <p:grpSpPr>
        <a:xfrm>
          <a:off x="0" y="0"/>
          <a:ext cx="0" cy="0"/>
          <a:chOff x="0" y="0"/>
          <a:chExt cx="0" cy="0"/>
        </a:xfrm>
      </p:grpSpPr>
      <p:sp>
        <p:nvSpPr>
          <p:cNvPr id="107" name="Google Shape;107;p14"/>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Autofit/>
          </a:bodyPr>
          <a:lstStyle/>
          <a:p>
            <a:pPr indent="0" lvl="0" marL="0" rtl="0" algn="l">
              <a:lnSpc>
                <a:spcPct val="85000"/>
              </a:lnSpc>
              <a:spcBef>
                <a:spcPts val="0"/>
              </a:spcBef>
              <a:spcAft>
                <a:spcPts val="0"/>
              </a:spcAft>
              <a:buClr>
                <a:srgbClr val="3F3F3F"/>
              </a:buClr>
              <a:buSzPts val="4800"/>
              <a:buFont typeface="Calibri"/>
              <a:buNone/>
            </a:pPr>
            <a:r>
              <a:rPr lang="en-US"/>
              <a:t>Contents</a:t>
            </a:r>
            <a:endParaRPr/>
          </a:p>
        </p:txBody>
      </p:sp>
      <p:sp>
        <p:nvSpPr>
          <p:cNvPr id="108" name="Google Shape;108;p14"/>
          <p:cNvSpPr txBox="1"/>
          <p:nvPr>
            <p:ph idx="1" type="body"/>
          </p:nvPr>
        </p:nvSpPr>
        <p:spPr>
          <a:xfrm>
            <a:off x="1097280" y="1845734"/>
            <a:ext cx="10058400" cy="4023300"/>
          </a:xfrm>
          <a:prstGeom prst="rect">
            <a:avLst/>
          </a:prstGeom>
          <a:noFill/>
          <a:ln>
            <a:noFill/>
          </a:ln>
        </p:spPr>
        <p:txBody>
          <a:bodyPr anchorCtr="0" anchor="t" bIns="45700" lIns="0" spcFirstLastPara="1" rIns="0" wrap="square" tIns="45700">
            <a:noAutofit/>
          </a:bodyPr>
          <a:lstStyle/>
          <a:p>
            <a:pPr indent="-170180" lvl="1" marL="384048" rtl="0" algn="l">
              <a:lnSpc>
                <a:spcPct val="90000"/>
              </a:lnSpc>
              <a:spcBef>
                <a:spcPts val="600"/>
              </a:spcBef>
              <a:spcAft>
                <a:spcPts val="0"/>
              </a:spcAft>
              <a:buSzPts val="1600"/>
              <a:buChar char="◦"/>
            </a:pPr>
            <a:r>
              <a:rPr lang="en-US">
                <a:solidFill>
                  <a:schemeClr val="dk1"/>
                </a:solidFill>
              </a:rPr>
              <a:t>Blockchain based trust &amp; authentication for decentralized sensor networks (Chunli Liu)</a:t>
            </a:r>
            <a:endParaRPr>
              <a:solidFill>
                <a:schemeClr val="dk1"/>
              </a:solidFill>
            </a:endParaRPr>
          </a:p>
          <a:p>
            <a:pPr indent="-182880" lvl="1" marL="384048" rtl="0" algn="l">
              <a:lnSpc>
                <a:spcPct val="90000"/>
              </a:lnSpc>
              <a:spcBef>
                <a:spcPts val="600"/>
              </a:spcBef>
              <a:spcAft>
                <a:spcPts val="0"/>
              </a:spcAft>
              <a:buSzPts val="1800"/>
              <a:buChar char="◦"/>
            </a:pPr>
            <a:r>
              <a:rPr lang="en-US">
                <a:solidFill>
                  <a:schemeClr val="dk1"/>
                </a:solidFill>
              </a:rPr>
              <a:t>Passwordless Authentication (Janiece Pandya)</a:t>
            </a:r>
            <a:endParaRPr>
              <a:solidFill>
                <a:schemeClr val="dk1"/>
              </a:solidFill>
            </a:endParaRPr>
          </a:p>
          <a:p>
            <a:pPr indent="-182880" lvl="1" marL="384048" rtl="0" algn="l">
              <a:lnSpc>
                <a:spcPct val="90000"/>
              </a:lnSpc>
              <a:spcBef>
                <a:spcPts val="600"/>
              </a:spcBef>
              <a:spcAft>
                <a:spcPts val="0"/>
              </a:spcAft>
              <a:buSzPts val="1800"/>
              <a:buChar char="◦"/>
            </a:pPr>
            <a:r>
              <a:rPr lang="en-US">
                <a:solidFill>
                  <a:schemeClr val="dk1"/>
                </a:solidFill>
              </a:rPr>
              <a:t>Biometrics for Authentication (Disha Sareen)</a:t>
            </a:r>
            <a:endParaRPr>
              <a:solidFill>
                <a:schemeClr val="dk1"/>
              </a:solidFill>
            </a:endParaRPr>
          </a:p>
          <a:p>
            <a:pPr indent="-182880" lvl="1" marL="384048" rtl="0" algn="l">
              <a:lnSpc>
                <a:spcPct val="100000"/>
              </a:lnSpc>
              <a:spcBef>
                <a:spcPts val="600"/>
              </a:spcBef>
              <a:spcAft>
                <a:spcPts val="0"/>
              </a:spcAft>
              <a:buSzPts val="1800"/>
              <a:buChar char="◦"/>
            </a:pPr>
            <a:r>
              <a:rPr lang="en-US"/>
              <a:t>Applications of Computer Vision in Authentication. (Siddhant Barua)</a:t>
            </a:r>
            <a:endParaRPr/>
          </a:p>
          <a:p>
            <a:pPr indent="-182880" lvl="1" marL="384048" rtl="0" algn="l">
              <a:lnSpc>
                <a:spcPct val="100000"/>
              </a:lnSpc>
              <a:spcBef>
                <a:spcPts val="600"/>
              </a:spcBef>
              <a:spcAft>
                <a:spcPts val="0"/>
              </a:spcAft>
              <a:buSzPts val="1800"/>
              <a:buChar char="◦"/>
            </a:pPr>
            <a:r>
              <a:rPr lang="en-US"/>
              <a:t>DNA Authentication and Encryption (Michael Fang)</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9" name="Shape 219"/>
        <p:cNvGrpSpPr/>
        <p:nvPr/>
      </p:nvGrpSpPr>
      <p:grpSpPr>
        <a:xfrm>
          <a:off x="0" y="0"/>
          <a:ext cx="0" cy="0"/>
          <a:chOff x="0" y="0"/>
          <a:chExt cx="0" cy="0"/>
        </a:xfrm>
      </p:grpSpPr>
      <p:sp>
        <p:nvSpPr>
          <p:cNvPr id="220" name="Google Shape;220;p32"/>
          <p:cNvSpPr txBox="1"/>
          <p:nvPr>
            <p:ph type="title"/>
          </p:nvPr>
        </p:nvSpPr>
        <p:spPr>
          <a:xfrm>
            <a:off x="1097280" y="286603"/>
            <a:ext cx="10058400" cy="14508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US"/>
              <a:t>The WH Questions….</a:t>
            </a:r>
            <a:endParaRPr/>
          </a:p>
        </p:txBody>
      </p:sp>
      <p:pic>
        <p:nvPicPr>
          <p:cNvPr id="221" name="Google Shape;221;p32"/>
          <p:cNvPicPr preferRelativeResize="0"/>
          <p:nvPr/>
        </p:nvPicPr>
        <p:blipFill>
          <a:blip r:embed="rId3">
            <a:alphaModFix/>
          </a:blip>
          <a:stretch>
            <a:fillRect/>
          </a:stretch>
        </p:blipFill>
        <p:spPr>
          <a:xfrm>
            <a:off x="3679550" y="2236925"/>
            <a:ext cx="4691175" cy="33611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5" name="Shape 225"/>
        <p:cNvGrpSpPr/>
        <p:nvPr/>
      </p:nvGrpSpPr>
      <p:grpSpPr>
        <a:xfrm>
          <a:off x="0" y="0"/>
          <a:ext cx="0" cy="0"/>
          <a:chOff x="0" y="0"/>
          <a:chExt cx="0" cy="0"/>
        </a:xfrm>
      </p:grpSpPr>
      <p:sp>
        <p:nvSpPr>
          <p:cNvPr id="226" name="Google Shape;226;p33"/>
          <p:cNvSpPr txBox="1"/>
          <p:nvPr>
            <p:ph type="title"/>
          </p:nvPr>
        </p:nvSpPr>
        <p:spPr>
          <a:xfrm>
            <a:off x="1097280" y="286603"/>
            <a:ext cx="10058400" cy="14508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US"/>
              <a:t>What is “Passwordless Authentication”?</a:t>
            </a:r>
            <a:endParaRPr/>
          </a:p>
        </p:txBody>
      </p:sp>
      <p:sp>
        <p:nvSpPr>
          <p:cNvPr id="227" name="Google Shape;227;p33"/>
          <p:cNvSpPr txBox="1"/>
          <p:nvPr>
            <p:ph idx="1" type="body"/>
          </p:nvPr>
        </p:nvSpPr>
        <p:spPr>
          <a:xfrm>
            <a:off x="1097280" y="1845734"/>
            <a:ext cx="10058400" cy="4023300"/>
          </a:xfrm>
          <a:prstGeom prst="rect">
            <a:avLst/>
          </a:prstGeom>
        </p:spPr>
        <p:txBody>
          <a:bodyPr anchorCtr="0" anchor="t" bIns="45700" lIns="0" spcFirstLastPara="1" rIns="0" wrap="square" tIns="45700">
            <a:noAutofit/>
          </a:bodyPr>
          <a:lstStyle/>
          <a:p>
            <a:pPr indent="0" lvl="0" marL="457200" rtl="0" algn="l">
              <a:lnSpc>
                <a:spcPct val="115000"/>
              </a:lnSpc>
              <a:spcBef>
                <a:spcPts val="0"/>
              </a:spcBef>
              <a:spcAft>
                <a:spcPts val="0"/>
              </a:spcAft>
              <a:buNone/>
            </a:pPr>
            <a:r>
              <a:t/>
            </a:r>
            <a:endParaRPr sz="1800">
              <a:solidFill>
                <a:schemeClr val="dk1"/>
              </a:solidFill>
              <a:highlight>
                <a:srgbClr val="FFFFFF"/>
              </a:highlight>
              <a:latin typeface="Arial"/>
              <a:ea typeface="Arial"/>
              <a:cs typeface="Arial"/>
              <a:sym typeface="Arial"/>
            </a:endParaRPr>
          </a:p>
          <a:p>
            <a:pPr indent="-342900" lvl="0" marL="457200" rtl="0" algn="l">
              <a:lnSpc>
                <a:spcPct val="115000"/>
              </a:lnSpc>
              <a:spcBef>
                <a:spcPts val="1600"/>
              </a:spcBef>
              <a:spcAft>
                <a:spcPts val="0"/>
              </a:spcAft>
              <a:buSzPts val="1800"/>
              <a:buFont typeface="Arial"/>
              <a:buChar char="●"/>
            </a:pPr>
            <a:r>
              <a:rPr lang="en-US" sz="1800">
                <a:solidFill>
                  <a:schemeClr val="dk1"/>
                </a:solidFill>
                <a:highlight>
                  <a:srgbClr val="FFFFFF"/>
                </a:highlight>
                <a:latin typeface="Arial"/>
                <a:ea typeface="Arial"/>
                <a:cs typeface="Arial"/>
                <a:sym typeface="Arial"/>
              </a:rPr>
              <a:t>Passwordless authentication is any method of verifying the identity of a user that does not require the user to provide a password.</a:t>
            </a:r>
            <a:endParaRPr sz="1800">
              <a:solidFill>
                <a:schemeClr val="dk1"/>
              </a:solidFill>
              <a:latin typeface="Arial"/>
              <a:ea typeface="Arial"/>
              <a:cs typeface="Arial"/>
              <a:sym typeface="Arial"/>
            </a:endParaRPr>
          </a:p>
          <a:p>
            <a:pPr indent="-342900" lvl="0" marL="457200" rtl="0" algn="l">
              <a:lnSpc>
                <a:spcPct val="115000"/>
              </a:lnSpc>
              <a:spcBef>
                <a:spcPts val="0"/>
              </a:spcBef>
              <a:spcAft>
                <a:spcPts val="0"/>
              </a:spcAft>
              <a:buSzPts val="1800"/>
              <a:buFont typeface="Arial"/>
              <a:buChar char="●"/>
            </a:pPr>
            <a:r>
              <a:rPr lang="en-US" sz="1800">
                <a:solidFill>
                  <a:schemeClr val="dk1"/>
                </a:solidFill>
                <a:latin typeface="Arial"/>
                <a:ea typeface="Arial"/>
                <a:cs typeface="Arial"/>
                <a:sym typeface="Arial"/>
              </a:rPr>
              <a:t>Passwords are no longer enough.</a:t>
            </a:r>
            <a:endParaRPr sz="1800">
              <a:solidFill>
                <a:schemeClr val="dk1"/>
              </a:solidFill>
              <a:latin typeface="Arial"/>
              <a:ea typeface="Arial"/>
              <a:cs typeface="Arial"/>
              <a:sym typeface="Arial"/>
            </a:endParaRPr>
          </a:p>
          <a:p>
            <a:pPr indent="-342900" lvl="0" marL="457200" rtl="0" algn="l">
              <a:lnSpc>
                <a:spcPct val="115000"/>
              </a:lnSpc>
              <a:spcBef>
                <a:spcPts val="0"/>
              </a:spcBef>
              <a:spcAft>
                <a:spcPts val="0"/>
              </a:spcAft>
              <a:buSzPts val="1800"/>
              <a:buFont typeface="Arial"/>
              <a:buChar char="●"/>
            </a:pPr>
            <a:r>
              <a:rPr lang="en-US" sz="1800">
                <a:solidFill>
                  <a:srgbClr val="222635"/>
                </a:solidFill>
                <a:highlight>
                  <a:srgbClr val="FFFFFF"/>
                </a:highlight>
                <a:latin typeface="Arial"/>
                <a:ea typeface="Arial"/>
                <a:cs typeface="Arial"/>
                <a:sym typeface="Arial"/>
              </a:rPr>
              <a:t>With this form of authentication, users are presented with the options of either logging in simply via a magic link, fingerprint, or using a token that is delivered via email or text message.</a:t>
            </a:r>
            <a:endParaRPr sz="1800">
              <a:solidFill>
                <a:srgbClr val="222635"/>
              </a:solidFill>
              <a:highlight>
                <a:srgbClr val="FFFFFF"/>
              </a:highlight>
              <a:latin typeface="Arial"/>
              <a:ea typeface="Arial"/>
              <a:cs typeface="Arial"/>
              <a:sym typeface="Arial"/>
            </a:endParaRPr>
          </a:p>
          <a:p>
            <a:pPr indent="-342900" lvl="0" marL="457200" rtl="0" algn="l">
              <a:lnSpc>
                <a:spcPct val="115000"/>
              </a:lnSpc>
              <a:spcBef>
                <a:spcPts val="0"/>
              </a:spcBef>
              <a:spcAft>
                <a:spcPts val="0"/>
              </a:spcAft>
              <a:buSzPts val="1800"/>
              <a:buFont typeface="Arial"/>
              <a:buChar char="●"/>
            </a:pPr>
            <a:r>
              <a:rPr lang="en-US" sz="1800">
                <a:solidFill>
                  <a:srgbClr val="222635"/>
                </a:solidFill>
                <a:highlight>
                  <a:srgbClr val="FFFFFF"/>
                </a:highlight>
                <a:latin typeface="Arial"/>
                <a:ea typeface="Arial"/>
                <a:cs typeface="Arial"/>
                <a:sym typeface="Arial"/>
              </a:rPr>
              <a:t>Out with the Old --- In with the new.</a:t>
            </a:r>
            <a:endParaRPr sz="1800">
              <a:solidFill>
                <a:srgbClr val="222635"/>
              </a:solidFill>
              <a:highlight>
                <a:srgbClr val="FFFFFF"/>
              </a:highlight>
              <a:latin typeface="Arial"/>
              <a:ea typeface="Arial"/>
              <a:cs typeface="Arial"/>
              <a:sym typeface="Arial"/>
            </a:endParaRPr>
          </a:p>
          <a:p>
            <a:pPr indent="0" lvl="0" marL="0" rtl="0" algn="l">
              <a:spcBef>
                <a:spcPts val="1600"/>
              </a:spcBef>
              <a:spcAft>
                <a:spcPts val="200"/>
              </a:spcAft>
              <a:buNone/>
            </a:pPr>
            <a:r>
              <a:t/>
            </a:r>
            <a:endParaRPr/>
          </a:p>
        </p:txBody>
      </p:sp>
      <p:pic>
        <p:nvPicPr>
          <p:cNvPr id="228" name="Google Shape;228;p33"/>
          <p:cNvPicPr preferRelativeResize="0"/>
          <p:nvPr/>
        </p:nvPicPr>
        <p:blipFill>
          <a:blip r:embed="rId3">
            <a:alphaModFix/>
          </a:blip>
          <a:stretch>
            <a:fillRect/>
          </a:stretch>
        </p:blipFill>
        <p:spPr>
          <a:xfrm>
            <a:off x="8153400" y="4270875"/>
            <a:ext cx="3176925" cy="1787026"/>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2" name="Shape 232"/>
        <p:cNvGrpSpPr/>
        <p:nvPr/>
      </p:nvGrpSpPr>
      <p:grpSpPr>
        <a:xfrm>
          <a:off x="0" y="0"/>
          <a:ext cx="0" cy="0"/>
          <a:chOff x="0" y="0"/>
          <a:chExt cx="0" cy="0"/>
        </a:xfrm>
      </p:grpSpPr>
      <p:sp>
        <p:nvSpPr>
          <p:cNvPr id="233" name="Google Shape;233;p34"/>
          <p:cNvSpPr txBox="1"/>
          <p:nvPr>
            <p:ph type="title"/>
          </p:nvPr>
        </p:nvSpPr>
        <p:spPr>
          <a:xfrm>
            <a:off x="1097280" y="286603"/>
            <a:ext cx="10058400" cy="14508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US"/>
              <a:t>When was this idea developed?</a:t>
            </a:r>
            <a:endParaRPr/>
          </a:p>
        </p:txBody>
      </p:sp>
      <p:sp>
        <p:nvSpPr>
          <p:cNvPr id="234" name="Google Shape;234;p34"/>
          <p:cNvSpPr txBox="1"/>
          <p:nvPr>
            <p:ph idx="1" type="body"/>
          </p:nvPr>
        </p:nvSpPr>
        <p:spPr>
          <a:xfrm>
            <a:off x="1097275" y="1845725"/>
            <a:ext cx="6548100" cy="4348800"/>
          </a:xfrm>
          <a:prstGeom prst="rect">
            <a:avLst/>
          </a:prstGeom>
        </p:spPr>
        <p:txBody>
          <a:bodyPr anchorCtr="0" anchor="t" bIns="45700" lIns="0" spcFirstLastPara="1" rIns="0" wrap="square" tIns="45700">
            <a:noAutofit/>
          </a:bodyPr>
          <a:lstStyle/>
          <a:p>
            <a:pPr indent="-323850" lvl="0" marL="457200" rtl="0" algn="l">
              <a:lnSpc>
                <a:spcPct val="115000"/>
              </a:lnSpc>
              <a:spcBef>
                <a:spcPts val="0"/>
              </a:spcBef>
              <a:spcAft>
                <a:spcPts val="0"/>
              </a:spcAft>
              <a:buSzPts val="1500"/>
              <a:buFont typeface="Arial"/>
              <a:buChar char="●"/>
            </a:pPr>
            <a:r>
              <a:rPr lang="en-US" sz="1500">
                <a:solidFill>
                  <a:srgbClr val="000000"/>
                </a:solidFill>
                <a:highlight>
                  <a:srgbClr val="FFFFFF"/>
                </a:highlight>
                <a:latin typeface="Arial"/>
                <a:ea typeface="Arial"/>
                <a:cs typeface="Arial"/>
                <a:sym typeface="Arial"/>
              </a:rPr>
              <a:t>"There is no doubt that over time, people are going to rely less and less on passwords. People use the same password on different systems, they write them down and they just don't meet the challenge for anything you really want to secure." - Bill Gates, RSA Conference 2004</a:t>
            </a:r>
            <a:endParaRPr sz="1500">
              <a:solidFill>
                <a:srgbClr val="000000"/>
              </a:solidFill>
              <a:highlight>
                <a:srgbClr val="FFFFFF"/>
              </a:highlight>
              <a:latin typeface="Arial"/>
              <a:ea typeface="Arial"/>
              <a:cs typeface="Arial"/>
              <a:sym typeface="Arial"/>
            </a:endParaRPr>
          </a:p>
          <a:p>
            <a:pPr indent="0" lvl="0" marL="457200" rtl="0" algn="l">
              <a:lnSpc>
                <a:spcPct val="115000"/>
              </a:lnSpc>
              <a:spcBef>
                <a:spcPts val="1600"/>
              </a:spcBef>
              <a:spcAft>
                <a:spcPts val="0"/>
              </a:spcAft>
              <a:buNone/>
            </a:pPr>
            <a:r>
              <a:t/>
            </a:r>
            <a:endParaRPr sz="1500">
              <a:solidFill>
                <a:srgbClr val="000000"/>
              </a:solidFill>
              <a:highlight>
                <a:srgbClr val="FFFFFF"/>
              </a:highlight>
              <a:latin typeface="Arial"/>
              <a:ea typeface="Arial"/>
              <a:cs typeface="Arial"/>
              <a:sym typeface="Arial"/>
            </a:endParaRPr>
          </a:p>
          <a:p>
            <a:pPr indent="-323850" lvl="0" marL="457200" rtl="0" algn="l">
              <a:lnSpc>
                <a:spcPct val="115000"/>
              </a:lnSpc>
              <a:spcBef>
                <a:spcPts val="1600"/>
              </a:spcBef>
              <a:spcAft>
                <a:spcPts val="0"/>
              </a:spcAft>
              <a:buSzPts val="1500"/>
              <a:buFont typeface="Arial"/>
              <a:buChar char="●"/>
            </a:pPr>
            <a:r>
              <a:rPr lang="en-US" sz="1500">
                <a:solidFill>
                  <a:srgbClr val="000000"/>
                </a:solidFill>
                <a:highlight>
                  <a:srgbClr val="FFFFFF"/>
                </a:highlight>
                <a:latin typeface="Arial"/>
                <a:ea typeface="Arial"/>
                <a:cs typeface="Arial"/>
                <a:sym typeface="Arial"/>
              </a:rPr>
              <a:t>Identity Protection is the need of the hour.</a:t>
            </a:r>
            <a:endParaRPr sz="1500">
              <a:solidFill>
                <a:srgbClr val="000000"/>
              </a:solidFill>
              <a:highlight>
                <a:srgbClr val="FFFFFF"/>
              </a:highlight>
              <a:latin typeface="Arial"/>
              <a:ea typeface="Arial"/>
              <a:cs typeface="Arial"/>
              <a:sym typeface="Arial"/>
            </a:endParaRPr>
          </a:p>
          <a:p>
            <a:pPr indent="0" lvl="0" marL="457200" rtl="0" algn="l">
              <a:lnSpc>
                <a:spcPct val="115000"/>
              </a:lnSpc>
              <a:spcBef>
                <a:spcPts val="1600"/>
              </a:spcBef>
              <a:spcAft>
                <a:spcPts val="0"/>
              </a:spcAft>
              <a:buNone/>
            </a:pPr>
            <a:r>
              <a:t/>
            </a:r>
            <a:endParaRPr sz="1500">
              <a:solidFill>
                <a:srgbClr val="000000"/>
              </a:solidFill>
              <a:highlight>
                <a:srgbClr val="FFFFFF"/>
              </a:highlight>
              <a:latin typeface="Arial"/>
              <a:ea typeface="Arial"/>
              <a:cs typeface="Arial"/>
              <a:sym typeface="Arial"/>
            </a:endParaRPr>
          </a:p>
          <a:p>
            <a:pPr indent="-323850" lvl="0" marL="457200" rtl="0" algn="l">
              <a:lnSpc>
                <a:spcPct val="115000"/>
              </a:lnSpc>
              <a:spcBef>
                <a:spcPts val="1600"/>
              </a:spcBef>
              <a:spcAft>
                <a:spcPts val="0"/>
              </a:spcAft>
              <a:buSzPts val="1500"/>
              <a:buFont typeface="Arial"/>
              <a:buChar char="●"/>
            </a:pPr>
            <a:r>
              <a:rPr lang="en-US" sz="1500">
                <a:solidFill>
                  <a:srgbClr val="000000"/>
                </a:solidFill>
                <a:latin typeface="Arial"/>
                <a:ea typeface="Arial"/>
                <a:cs typeface="Arial"/>
                <a:sym typeface="Arial"/>
              </a:rPr>
              <a:t>81% of hacking-related breaches leveraged either stolen and/or weak passwords out of which 60-63% breaches were due to password leaks.</a:t>
            </a:r>
            <a:endParaRPr sz="1500">
              <a:solidFill>
                <a:srgbClr val="000000"/>
              </a:solidFill>
              <a:latin typeface="Arial"/>
              <a:ea typeface="Arial"/>
              <a:cs typeface="Arial"/>
              <a:sym typeface="Arial"/>
            </a:endParaRPr>
          </a:p>
          <a:p>
            <a:pPr indent="0" lvl="0" marL="457200" rtl="0" algn="l">
              <a:lnSpc>
                <a:spcPct val="115000"/>
              </a:lnSpc>
              <a:spcBef>
                <a:spcPts val="1600"/>
              </a:spcBef>
              <a:spcAft>
                <a:spcPts val="0"/>
              </a:spcAft>
              <a:buNone/>
            </a:pPr>
            <a:r>
              <a:t/>
            </a:r>
            <a:endParaRPr sz="1500">
              <a:solidFill>
                <a:srgbClr val="000000"/>
              </a:solidFill>
              <a:latin typeface="Arial"/>
              <a:ea typeface="Arial"/>
              <a:cs typeface="Arial"/>
              <a:sym typeface="Arial"/>
            </a:endParaRPr>
          </a:p>
          <a:p>
            <a:pPr indent="-323850" lvl="0" marL="457200" rtl="0" algn="l">
              <a:lnSpc>
                <a:spcPct val="115000"/>
              </a:lnSpc>
              <a:spcBef>
                <a:spcPts val="1600"/>
              </a:spcBef>
              <a:spcAft>
                <a:spcPts val="0"/>
              </a:spcAft>
              <a:buSzPts val="1500"/>
              <a:buFont typeface="Arial"/>
              <a:buChar char="●"/>
            </a:pPr>
            <a:r>
              <a:rPr lang="en-US" sz="1500">
                <a:solidFill>
                  <a:srgbClr val="000000"/>
                </a:solidFill>
                <a:highlight>
                  <a:srgbClr val="FFFFFF"/>
                </a:highlight>
                <a:latin typeface="Arial"/>
                <a:ea typeface="Arial"/>
                <a:cs typeface="Arial"/>
                <a:sym typeface="Arial"/>
              </a:rPr>
              <a:t>If you’re one of those people who think it won’t happen to you, then it probably already has.</a:t>
            </a:r>
            <a:endParaRPr sz="1500">
              <a:solidFill>
                <a:srgbClr val="000000"/>
              </a:solidFill>
              <a:latin typeface="Arial"/>
              <a:ea typeface="Arial"/>
              <a:cs typeface="Arial"/>
              <a:sym typeface="Arial"/>
            </a:endParaRPr>
          </a:p>
          <a:p>
            <a:pPr indent="0" lvl="0" marL="457200" rtl="0" algn="l">
              <a:spcBef>
                <a:spcPts val="1600"/>
              </a:spcBef>
              <a:spcAft>
                <a:spcPts val="200"/>
              </a:spcAft>
              <a:buNone/>
            </a:pPr>
            <a:r>
              <a:t/>
            </a:r>
            <a:endParaRPr sz="1500">
              <a:solidFill>
                <a:srgbClr val="000000"/>
              </a:solidFill>
            </a:endParaRPr>
          </a:p>
        </p:txBody>
      </p:sp>
      <p:pic>
        <p:nvPicPr>
          <p:cNvPr id="235" name="Google Shape;235;p34"/>
          <p:cNvPicPr preferRelativeResize="0"/>
          <p:nvPr/>
        </p:nvPicPr>
        <p:blipFill>
          <a:blip r:embed="rId3">
            <a:alphaModFix/>
          </a:blip>
          <a:stretch>
            <a:fillRect/>
          </a:stretch>
        </p:blipFill>
        <p:spPr>
          <a:xfrm>
            <a:off x="7943850" y="2012700"/>
            <a:ext cx="3170016" cy="36938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9" name="Shape 239"/>
        <p:cNvGrpSpPr/>
        <p:nvPr/>
      </p:nvGrpSpPr>
      <p:grpSpPr>
        <a:xfrm>
          <a:off x="0" y="0"/>
          <a:ext cx="0" cy="0"/>
          <a:chOff x="0" y="0"/>
          <a:chExt cx="0" cy="0"/>
        </a:xfrm>
      </p:grpSpPr>
      <p:sp>
        <p:nvSpPr>
          <p:cNvPr id="240" name="Google Shape;240;p35"/>
          <p:cNvSpPr txBox="1"/>
          <p:nvPr>
            <p:ph type="title"/>
          </p:nvPr>
        </p:nvSpPr>
        <p:spPr>
          <a:xfrm>
            <a:off x="1097280" y="286603"/>
            <a:ext cx="10058400" cy="14508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US">
                <a:solidFill>
                  <a:srgbClr val="000000"/>
                </a:solidFill>
              </a:rPr>
              <a:t>Estimated Cost Analysis for Enterprise IT Departments</a:t>
            </a:r>
            <a:endParaRPr>
              <a:solidFill>
                <a:srgbClr val="000000"/>
              </a:solidFill>
            </a:endParaRPr>
          </a:p>
        </p:txBody>
      </p:sp>
      <p:sp>
        <p:nvSpPr>
          <p:cNvPr id="241" name="Google Shape;241;p35"/>
          <p:cNvSpPr txBox="1"/>
          <p:nvPr>
            <p:ph idx="1" type="body"/>
          </p:nvPr>
        </p:nvSpPr>
        <p:spPr>
          <a:xfrm>
            <a:off x="2961250" y="1910325"/>
            <a:ext cx="8620800" cy="3237900"/>
          </a:xfrm>
          <a:prstGeom prst="rect">
            <a:avLst/>
          </a:prstGeom>
        </p:spPr>
        <p:txBody>
          <a:bodyPr anchorCtr="0" anchor="t" bIns="45700" lIns="0" spcFirstLastPara="1" rIns="0" wrap="square" tIns="45700">
            <a:noAutofit/>
          </a:bodyPr>
          <a:lstStyle/>
          <a:p>
            <a:pPr indent="0" lvl="0" marL="0" rtl="0" algn="ctr">
              <a:spcBef>
                <a:spcPts val="1200"/>
              </a:spcBef>
              <a:spcAft>
                <a:spcPts val="0"/>
              </a:spcAft>
              <a:buNone/>
            </a:pPr>
            <a:r>
              <a:rPr lang="en-US" sz="3000">
                <a:solidFill>
                  <a:srgbClr val="000000"/>
                </a:solidFill>
              </a:rPr>
              <a:t>For Microsoft Account in the month of July 2017.</a:t>
            </a:r>
            <a:endParaRPr sz="3000">
              <a:solidFill>
                <a:srgbClr val="000000"/>
              </a:solidFill>
            </a:endParaRPr>
          </a:p>
          <a:p>
            <a:pPr indent="0" lvl="0" marL="0" rtl="0" algn="just">
              <a:spcBef>
                <a:spcPts val="1200"/>
              </a:spcBef>
              <a:spcAft>
                <a:spcPts val="200"/>
              </a:spcAft>
              <a:buNone/>
            </a:pPr>
            <a:r>
              <a:t/>
            </a:r>
            <a:endParaRPr sz="3000">
              <a:solidFill>
                <a:srgbClr val="000000"/>
              </a:solidFill>
            </a:endParaRPr>
          </a:p>
        </p:txBody>
      </p:sp>
      <p:cxnSp>
        <p:nvCxnSpPr>
          <p:cNvPr id="242" name="Google Shape;242;p35"/>
          <p:cNvCxnSpPr/>
          <p:nvPr/>
        </p:nvCxnSpPr>
        <p:spPr>
          <a:xfrm>
            <a:off x="7280275" y="2588300"/>
            <a:ext cx="16500" cy="1893000"/>
          </a:xfrm>
          <a:prstGeom prst="straightConnector1">
            <a:avLst/>
          </a:prstGeom>
          <a:noFill/>
          <a:ln cap="flat" cmpd="sng" w="9525">
            <a:solidFill>
              <a:schemeClr val="dk2"/>
            </a:solidFill>
            <a:prstDash val="solid"/>
            <a:round/>
            <a:headEnd len="med" w="med" type="none"/>
            <a:tailEnd len="med" w="med" type="none"/>
          </a:ln>
        </p:spPr>
      </p:cxnSp>
      <p:sp>
        <p:nvSpPr>
          <p:cNvPr id="243" name="Google Shape;243;p35"/>
          <p:cNvSpPr txBox="1"/>
          <p:nvPr/>
        </p:nvSpPr>
        <p:spPr>
          <a:xfrm>
            <a:off x="8142850" y="2694775"/>
            <a:ext cx="2592900" cy="189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3000">
                <a:latin typeface="Calibri"/>
                <a:ea typeface="Calibri"/>
                <a:cs typeface="Calibri"/>
                <a:sym typeface="Calibri"/>
              </a:rPr>
              <a:t>$12M+ spent on forgotten passwords</a:t>
            </a:r>
            <a:endParaRPr sz="3000">
              <a:latin typeface="Calibri"/>
              <a:ea typeface="Calibri"/>
              <a:cs typeface="Calibri"/>
              <a:sym typeface="Calibri"/>
            </a:endParaRPr>
          </a:p>
        </p:txBody>
      </p:sp>
      <p:sp>
        <p:nvSpPr>
          <p:cNvPr id="244" name="Google Shape;244;p35"/>
          <p:cNvSpPr txBox="1"/>
          <p:nvPr/>
        </p:nvSpPr>
        <p:spPr>
          <a:xfrm>
            <a:off x="3723250" y="2770975"/>
            <a:ext cx="2592900" cy="189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3000">
                <a:latin typeface="Calibri"/>
                <a:ea typeface="Calibri"/>
                <a:cs typeface="Calibri"/>
                <a:sym typeface="Calibri"/>
              </a:rPr>
              <a:t>686K people forgot their passwords</a:t>
            </a:r>
            <a:endParaRPr sz="3000">
              <a:latin typeface="Calibri"/>
              <a:ea typeface="Calibri"/>
              <a:cs typeface="Calibri"/>
              <a:sym typeface="Calibri"/>
            </a:endParaRPr>
          </a:p>
        </p:txBody>
      </p:sp>
      <p:pic>
        <p:nvPicPr>
          <p:cNvPr id="245" name="Google Shape;245;p35"/>
          <p:cNvPicPr preferRelativeResize="0"/>
          <p:nvPr/>
        </p:nvPicPr>
        <p:blipFill>
          <a:blip r:embed="rId3">
            <a:alphaModFix/>
          </a:blip>
          <a:stretch>
            <a:fillRect/>
          </a:stretch>
        </p:blipFill>
        <p:spPr>
          <a:xfrm>
            <a:off x="381000" y="2727999"/>
            <a:ext cx="2943050" cy="29430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9" name="Shape 249"/>
        <p:cNvGrpSpPr/>
        <p:nvPr/>
      </p:nvGrpSpPr>
      <p:grpSpPr>
        <a:xfrm>
          <a:off x="0" y="0"/>
          <a:ext cx="0" cy="0"/>
          <a:chOff x="0" y="0"/>
          <a:chExt cx="0" cy="0"/>
        </a:xfrm>
      </p:grpSpPr>
      <p:sp>
        <p:nvSpPr>
          <p:cNvPr id="250" name="Google Shape;250;p36"/>
          <p:cNvSpPr txBox="1"/>
          <p:nvPr>
            <p:ph type="title"/>
          </p:nvPr>
        </p:nvSpPr>
        <p:spPr>
          <a:xfrm>
            <a:off x="1097280" y="286603"/>
            <a:ext cx="10058400" cy="14508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US"/>
              <a:t>Ideologies while adopting Passwordless Strategy</a:t>
            </a:r>
            <a:endParaRPr/>
          </a:p>
        </p:txBody>
      </p:sp>
      <p:pic>
        <p:nvPicPr>
          <p:cNvPr id="251" name="Google Shape;251;p36"/>
          <p:cNvPicPr preferRelativeResize="0"/>
          <p:nvPr/>
        </p:nvPicPr>
        <p:blipFill>
          <a:blip r:embed="rId3">
            <a:alphaModFix/>
          </a:blip>
          <a:stretch>
            <a:fillRect/>
          </a:stretch>
        </p:blipFill>
        <p:spPr>
          <a:xfrm>
            <a:off x="4629150" y="1813600"/>
            <a:ext cx="6726548" cy="4328526"/>
          </a:xfrm>
          <a:prstGeom prst="rect">
            <a:avLst/>
          </a:prstGeom>
          <a:noFill/>
          <a:ln>
            <a:noFill/>
          </a:ln>
        </p:spPr>
      </p:pic>
      <p:sp>
        <p:nvSpPr>
          <p:cNvPr id="252" name="Google Shape;252;p36"/>
          <p:cNvSpPr txBox="1"/>
          <p:nvPr/>
        </p:nvSpPr>
        <p:spPr>
          <a:xfrm>
            <a:off x="940800" y="2052000"/>
            <a:ext cx="3550800" cy="405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latin typeface="Calibri"/>
                <a:ea typeface="Calibri"/>
                <a:cs typeface="Calibri"/>
                <a:sym typeface="Calibri"/>
              </a:rPr>
              <a:t>A world without passwords should be delivered on two key-promises:</a:t>
            </a:r>
            <a:endParaRPr sz="1800">
              <a:latin typeface="Calibri"/>
              <a:ea typeface="Calibri"/>
              <a:cs typeface="Calibri"/>
              <a:sym typeface="Calibri"/>
            </a:endParaRPr>
          </a:p>
          <a:p>
            <a:pPr indent="0" lvl="0" marL="0" rtl="0" algn="l">
              <a:spcBef>
                <a:spcPts val="0"/>
              </a:spcBef>
              <a:spcAft>
                <a:spcPts val="0"/>
              </a:spcAft>
              <a:buNone/>
            </a:pPr>
            <a:r>
              <a:t/>
            </a:r>
            <a:endParaRPr sz="1800">
              <a:latin typeface="Calibri"/>
              <a:ea typeface="Calibri"/>
              <a:cs typeface="Calibri"/>
              <a:sym typeface="Calibri"/>
            </a:endParaRPr>
          </a:p>
          <a:p>
            <a:pPr indent="-342900" lvl="0" marL="457200" rtl="0" algn="l">
              <a:spcBef>
                <a:spcPts val="0"/>
              </a:spcBef>
              <a:spcAft>
                <a:spcPts val="0"/>
              </a:spcAft>
              <a:buClr>
                <a:schemeClr val="accent1"/>
              </a:buClr>
              <a:buSzPts val="1800"/>
              <a:buFont typeface="Calibri"/>
              <a:buChar char="●"/>
            </a:pPr>
            <a:r>
              <a:rPr b="1" lang="en-US" sz="1800">
                <a:highlight>
                  <a:srgbClr val="FFFFFF"/>
                </a:highlight>
                <a:latin typeface="Calibri"/>
                <a:ea typeface="Calibri"/>
                <a:cs typeface="Calibri"/>
                <a:sym typeface="Calibri"/>
              </a:rPr>
              <a:t>User promise</a:t>
            </a:r>
            <a:r>
              <a:rPr lang="en-US" sz="1800">
                <a:highlight>
                  <a:srgbClr val="FFFFFF"/>
                </a:highlight>
                <a:latin typeface="Calibri"/>
                <a:ea typeface="Calibri"/>
                <a:cs typeface="Calibri"/>
                <a:sym typeface="Calibri"/>
              </a:rPr>
              <a:t>: End-users should never have to deal with passwords in their day-to-day lives.</a:t>
            </a:r>
            <a:endParaRPr sz="1800">
              <a:highlight>
                <a:srgbClr val="FFFFFF"/>
              </a:highlight>
              <a:latin typeface="Calibri"/>
              <a:ea typeface="Calibri"/>
              <a:cs typeface="Calibri"/>
              <a:sym typeface="Calibri"/>
            </a:endParaRPr>
          </a:p>
          <a:p>
            <a:pPr indent="0" lvl="0" marL="457200" rtl="0" algn="l">
              <a:spcBef>
                <a:spcPts val="0"/>
              </a:spcBef>
              <a:spcAft>
                <a:spcPts val="0"/>
              </a:spcAft>
              <a:buNone/>
            </a:pPr>
            <a:r>
              <a:t/>
            </a:r>
            <a:endParaRPr sz="1800">
              <a:highlight>
                <a:srgbClr val="FFFFFF"/>
              </a:highlight>
              <a:latin typeface="Calibri"/>
              <a:ea typeface="Calibri"/>
              <a:cs typeface="Calibri"/>
              <a:sym typeface="Calibri"/>
            </a:endParaRPr>
          </a:p>
          <a:p>
            <a:pPr indent="-342900" lvl="0" marL="457200" rtl="0" algn="l">
              <a:spcBef>
                <a:spcPts val="0"/>
              </a:spcBef>
              <a:spcAft>
                <a:spcPts val="0"/>
              </a:spcAft>
              <a:buClr>
                <a:schemeClr val="accent1"/>
              </a:buClr>
              <a:buSzPts val="1800"/>
              <a:buFont typeface="Calibri"/>
              <a:buChar char="●"/>
            </a:pPr>
            <a:r>
              <a:rPr b="1" lang="en-US" sz="1800">
                <a:highlight>
                  <a:srgbClr val="FFFFFF"/>
                </a:highlight>
                <a:latin typeface="Calibri"/>
                <a:ea typeface="Calibri"/>
                <a:cs typeface="Calibri"/>
                <a:sym typeface="Calibri"/>
              </a:rPr>
              <a:t>Security promise</a:t>
            </a:r>
            <a:r>
              <a:rPr lang="en-US" sz="1800">
                <a:highlight>
                  <a:srgbClr val="FFFFFF"/>
                </a:highlight>
                <a:latin typeface="Calibri"/>
                <a:ea typeface="Calibri"/>
                <a:cs typeface="Calibri"/>
                <a:sym typeface="Calibri"/>
              </a:rPr>
              <a:t>: User credentials cannot be cracked, breached, or phished.</a:t>
            </a:r>
            <a:endParaRPr sz="1800">
              <a:highlight>
                <a:srgbClr val="FFFFFF"/>
              </a:highlight>
              <a:latin typeface="Calibri"/>
              <a:ea typeface="Calibri"/>
              <a:cs typeface="Calibri"/>
              <a:sym typeface="Calibri"/>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6" name="Shape 256"/>
        <p:cNvGrpSpPr/>
        <p:nvPr/>
      </p:nvGrpSpPr>
      <p:grpSpPr>
        <a:xfrm>
          <a:off x="0" y="0"/>
          <a:ext cx="0" cy="0"/>
          <a:chOff x="0" y="0"/>
          <a:chExt cx="0" cy="0"/>
        </a:xfrm>
      </p:grpSpPr>
      <p:sp>
        <p:nvSpPr>
          <p:cNvPr id="257" name="Google Shape;257;p37"/>
          <p:cNvSpPr txBox="1"/>
          <p:nvPr>
            <p:ph type="title"/>
          </p:nvPr>
        </p:nvSpPr>
        <p:spPr>
          <a:xfrm>
            <a:off x="1097280" y="286603"/>
            <a:ext cx="10058400" cy="14508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US"/>
              <a:t>Where it works?</a:t>
            </a:r>
            <a:endParaRPr/>
          </a:p>
        </p:txBody>
      </p:sp>
      <p:pic>
        <p:nvPicPr>
          <p:cNvPr id="258" name="Google Shape;258;p37"/>
          <p:cNvPicPr preferRelativeResize="0"/>
          <p:nvPr/>
        </p:nvPicPr>
        <p:blipFill>
          <a:blip r:embed="rId3">
            <a:alphaModFix/>
          </a:blip>
          <a:stretch>
            <a:fillRect/>
          </a:stretch>
        </p:blipFill>
        <p:spPr>
          <a:xfrm>
            <a:off x="903900" y="1889800"/>
            <a:ext cx="7148725" cy="4238025"/>
          </a:xfrm>
          <a:prstGeom prst="rect">
            <a:avLst/>
          </a:prstGeom>
          <a:noFill/>
          <a:ln>
            <a:noFill/>
          </a:ln>
        </p:spPr>
      </p:pic>
      <p:sp>
        <p:nvSpPr>
          <p:cNvPr id="259" name="Google Shape;259;p37"/>
          <p:cNvSpPr txBox="1"/>
          <p:nvPr>
            <p:ph idx="1" type="body"/>
          </p:nvPr>
        </p:nvSpPr>
        <p:spPr>
          <a:xfrm>
            <a:off x="8132400" y="1921925"/>
            <a:ext cx="3733800" cy="4023300"/>
          </a:xfrm>
          <a:prstGeom prst="rect">
            <a:avLst/>
          </a:prstGeom>
        </p:spPr>
        <p:txBody>
          <a:bodyPr anchorCtr="0" anchor="ctr" bIns="45700" lIns="0" spcFirstLastPara="1" rIns="0" wrap="square" tIns="45700">
            <a:noAutofit/>
          </a:bodyPr>
          <a:lstStyle/>
          <a:p>
            <a:pPr indent="0" lvl="0" marL="0" rtl="0" algn="l">
              <a:lnSpc>
                <a:spcPct val="100000"/>
              </a:lnSpc>
              <a:spcBef>
                <a:spcPts val="0"/>
              </a:spcBef>
              <a:spcAft>
                <a:spcPts val="0"/>
              </a:spcAft>
              <a:buNone/>
            </a:pPr>
            <a:r>
              <a:rPr lang="en-US" sz="2400">
                <a:solidFill>
                  <a:schemeClr val="dk1"/>
                </a:solidFill>
              </a:rPr>
              <a:t>Authentication with Asymmetric Public/Private Key Pair :</a:t>
            </a:r>
            <a:endParaRPr sz="2400">
              <a:solidFill>
                <a:schemeClr val="dk1"/>
              </a:solidFill>
            </a:endParaRPr>
          </a:p>
          <a:p>
            <a:pPr indent="0" lvl="0" marL="0" rtl="0" algn="l">
              <a:lnSpc>
                <a:spcPct val="100000"/>
              </a:lnSpc>
              <a:spcBef>
                <a:spcPts val="0"/>
              </a:spcBef>
              <a:spcAft>
                <a:spcPts val="0"/>
              </a:spcAft>
              <a:buNone/>
            </a:pPr>
            <a:r>
              <a:t/>
            </a:r>
            <a:endParaRPr sz="2400">
              <a:solidFill>
                <a:schemeClr val="dk1"/>
              </a:solidFill>
            </a:endParaRPr>
          </a:p>
          <a:p>
            <a:pPr indent="-381000" lvl="0" marL="457200" rtl="0" algn="l">
              <a:lnSpc>
                <a:spcPct val="100000"/>
              </a:lnSpc>
              <a:spcBef>
                <a:spcPts val="0"/>
              </a:spcBef>
              <a:spcAft>
                <a:spcPts val="0"/>
              </a:spcAft>
              <a:buSzPts val="2400"/>
              <a:buFont typeface="Calibri"/>
              <a:buChar char="●"/>
            </a:pPr>
            <a:r>
              <a:rPr lang="en-US" sz="2400">
                <a:solidFill>
                  <a:schemeClr val="dk1"/>
                </a:solidFill>
              </a:rPr>
              <a:t>Magic Link via Email</a:t>
            </a:r>
            <a:endParaRPr sz="2400">
              <a:solidFill>
                <a:schemeClr val="dk1"/>
              </a:solidFill>
            </a:endParaRPr>
          </a:p>
          <a:p>
            <a:pPr indent="-381000" lvl="0" marL="457200" rtl="0" algn="l">
              <a:lnSpc>
                <a:spcPct val="100000"/>
              </a:lnSpc>
              <a:spcBef>
                <a:spcPts val="0"/>
              </a:spcBef>
              <a:spcAft>
                <a:spcPts val="0"/>
              </a:spcAft>
              <a:buSzPts val="2400"/>
              <a:buFont typeface="Calibri"/>
              <a:buChar char="●"/>
            </a:pPr>
            <a:r>
              <a:rPr lang="en-US" sz="2400">
                <a:solidFill>
                  <a:schemeClr val="dk1"/>
                </a:solidFill>
              </a:rPr>
              <a:t>One Time Code via Email</a:t>
            </a:r>
            <a:endParaRPr sz="2400">
              <a:solidFill>
                <a:schemeClr val="dk1"/>
              </a:solidFill>
            </a:endParaRPr>
          </a:p>
          <a:p>
            <a:pPr indent="-381000" lvl="0" marL="457200" rtl="0" algn="l">
              <a:lnSpc>
                <a:spcPct val="100000"/>
              </a:lnSpc>
              <a:spcBef>
                <a:spcPts val="0"/>
              </a:spcBef>
              <a:spcAft>
                <a:spcPts val="0"/>
              </a:spcAft>
              <a:buSzPts val="2400"/>
              <a:buFont typeface="Calibri"/>
              <a:buChar char="●"/>
            </a:pPr>
            <a:r>
              <a:rPr lang="en-US" sz="2400">
                <a:solidFill>
                  <a:schemeClr val="dk1"/>
                </a:solidFill>
              </a:rPr>
              <a:t>One Time Code via SMS</a:t>
            </a:r>
            <a:endParaRPr sz="2400">
              <a:solidFill>
                <a:schemeClr val="dk1"/>
              </a:solidFill>
            </a:endParaRPr>
          </a:p>
          <a:p>
            <a:pPr indent="-381000" lvl="0" marL="457200" rtl="0" algn="l">
              <a:lnSpc>
                <a:spcPct val="100000"/>
              </a:lnSpc>
              <a:spcBef>
                <a:spcPts val="0"/>
              </a:spcBef>
              <a:spcAft>
                <a:spcPts val="0"/>
              </a:spcAft>
              <a:buSzPts val="2400"/>
              <a:buFont typeface="Calibri"/>
              <a:buChar char="●"/>
            </a:pPr>
            <a:r>
              <a:rPr lang="en-US" sz="2400">
                <a:solidFill>
                  <a:schemeClr val="dk1"/>
                </a:solidFill>
              </a:rPr>
              <a:t>Biometrics</a:t>
            </a:r>
            <a:endParaRPr sz="2400">
              <a:solidFill>
                <a:schemeClr val="dk1"/>
              </a:solidFill>
            </a:endParaRPr>
          </a:p>
          <a:p>
            <a:pPr indent="0" lvl="0" marL="0" rtl="0" algn="l">
              <a:spcBef>
                <a:spcPts val="1200"/>
              </a:spcBef>
              <a:spcAft>
                <a:spcPts val="200"/>
              </a:spcAft>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3" name="Shape 263"/>
        <p:cNvGrpSpPr/>
        <p:nvPr/>
      </p:nvGrpSpPr>
      <p:grpSpPr>
        <a:xfrm>
          <a:off x="0" y="0"/>
          <a:ext cx="0" cy="0"/>
          <a:chOff x="0" y="0"/>
          <a:chExt cx="0" cy="0"/>
        </a:xfrm>
      </p:grpSpPr>
      <p:sp>
        <p:nvSpPr>
          <p:cNvPr id="264" name="Google Shape;264;p38"/>
          <p:cNvSpPr txBox="1"/>
          <p:nvPr>
            <p:ph type="title"/>
          </p:nvPr>
        </p:nvSpPr>
        <p:spPr>
          <a:xfrm>
            <a:off x="1097280" y="286603"/>
            <a:ext cx="10058400" cy="14508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US"/>
              <a:t>How it works?</a:t>
            </a:r>
            <a:endParaRPr/>
          </a:p>
        </p:txBody>
      </p:sp>
      <p:sp>
        <p:nvSpPr>
          <p:cNvPr id="265" name="Google Shape;265;p38"/>
          <p:cNvSpPr txBox="1"/>
          <p:nvPr>
            <p:ph idx="1" type="body"/>
          </p:nvPr>
        </p:nvSpPr>
        <p:spPr>
          <a:xfrm>
            <a:off x="1097280" y="1845734"/>
            <a:ext cx="10058400" cy="4023300"/>
          </a:xfrm>
          <a:prstGeom prst="rect">
            <a:avLst/>
          </a:prstGeom>
        </p:spPr>
        <p:txBody>
          <a:bodyPr anchorCtr="0" anchor="t" bIns="45700" lIns="0" spcFirstLastPara="1" rIns="0" wrap="square" tIns="45700">
            <a:noAutofit/>
          </a:bodyPr>
          <a:lstStyle/>
          <a:p>
            <a:pPr indent="-342900" lvl="0" marL="457200" rtl="0" algn="l">
              <a:spcBef>
                <a:spcPts val="1200"/>
              </a:spcBef>
              <a:spcAft>
                <a:spcPts val="0"/>
              </a:spcAft>
              <a:buSzPts val="1800"/>
              <a:buAutoNum type="arabicPeriod"/>
            </a:pPr>
            <a:r>
              <a:rPr lang="en-US" sz="1800">
                <a:solidFill>
                  <a:srgbClr val="000000"/>
                </a:solidFill>
              </a:rPr>
              <a:t>The user attempts to sign into their account from a device. The device sends an authentication request. The identity system requests validation by sending nonce and asking the device to sign it with it’s private key.</a:t>
            </a:r>
            <a:endParaRPr sz="1800">
              <a:solidFill>
                <a:srgbClr val="000000"/>
              </a:solidFill>
            </a:endParaRPr>
          </a:p>
          <a:p>
            <a:pPr indent="0" lvl="0" marL="457200" rtl="0" algn="l">
              <a:spcBef>
                <a:spcPts val="1200"/>
              </a:spcBef>
              <a:spcAft>
                <a:spcPts val="0"/>
              </a:spcAft>
              <a:buNone/>
            </a:pPr>
            <a:r>
              <a:t/>
            </a:r>
            <a:endParaRPr sz="1800">
              <a:solidFill>
                <a:srgbClr val="000000"/>
              </a:solidFill>
            </a:endParaRPr>
          </a:p>
          <a:p>
            <a:pPr indent="-342900" lvl="0" marL="457200" rtl="0" algn="l">
              <a:spcBef>
                <a:spcPts val="1200"/>
              </a:spcBef>
              <a:spcAft>
                <a:spcPts val="0"/>
              </a:spcAft>
              <a:buSzPts val="1800"/>
              <a:buAutoNum type="arabicPeriod"/>
            </a:pPr>
            <a:r>
              <a:rPr lang="en-US" sz="1800">
                <a:solidFill>
                  <a:srgbClr val="000000"/>
                </a:solidFill>
              </a:rPr>
              <a:t> The user interacts with a local gesture (for example, biometric, PIN) from its device. The device uses the private key to sign nonce and returns to Identity Provider with key ID. A request/ signature containing both the nonce + the key ID signed with the device key sent to Identity Provider.</a:t>
            </a:r>
            <a:endParaRPr sz="1800">
              <a:solidFill>
                <a:srgbClr val="000000"/>
              </a:solidFill>
            </a:endParaRPr>
          </a:p>
          <a:p>
            <a:pPr indent="0" lvl="0" marL="457200" rtl="0" algn="l">
              <a:spcBef>
                <a:spcPts val="1200"/>
              </a:spcBef>
              <a:spcAft>
                <a:spcPts val="0"/>
              </a:spcAft>
              <a:buNone/>
            </a:pPr>
            <a:r>
              <a:t/>
            </a:r>
            <a:endParaRPr sz="1800">
              <a:solidFill>
                <a:srgbClr val="000000"/>
              </a:solidFill>
            </a:endParaRPr>
          </a:p>
          <a:p>
            <a:pPr indent="-342900" lvl="0" marL="457200" rtl="0" algn="l">
              <a:spcBef>
                <a:spcPts val="1200"/>
              </a:spcBef>
              <a:spcAft>
                <a:spcPts val="0"/>
              </a:spcAft>
              <a:buSzPts val="1800"/>
              <a:buAutoNum type="arabicPeriod"/>
            </a:pPr>
            <a:r>
              <a:rPr lang="en-US" sz="1800">
                <a:solidFill>
                  <a:srgbClr val="000000"/>
                </a:solidFill>
              </a:rPr>
              <a:t>Identity Provider verifies the signature with the public key in the user object and verifies nonce. Builds a Primary Refresh Token and an ID token and send them back along with an encrypted session key. The user accesses applications without the need of authenticating again.</a:t>
            </a:r>
            <a:endParaRPr sz="1800">
              <a:solidFill>
                <a:srgbClr val="000000"/>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9" name="Shape 269"/>
        <p:cNvGrpSpPr/>
        <p:nvPr/>
      </p:nvGrpSpPr>
      <p:grpSpPr>
        <a:xfrm>
          <a:off x="0" y="0"/>
          <a:ext cx="0" cy="0"/>
          <a:chOff x="0" y="0"/>
          <a:chExt cx="0" cy="0"/>
        </a:xfrm>
      </p:grpSpPr>
      <p:sp>
        <p:nvSpPr>
          <p:cNvPr id="270" name="Google Shape;270;p39"/>
          <p:cNvSpPr txBox="1"/>
          <p:nvPr>
            <p:ph type="title"/>
          </p:nvPr>
        </p:nvSpPr>
        <p:spPr>
          <a:xfrm>
            <a:off x="1097280" y="286603"/>
            <a:ext cx="10058400" cy="14508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US"/>
              <a:t>Why it is used?</a:t>
            </a:r>
            <a:endParaRPr/>
          </a:p>
        </p:txBody>
      </p:sp>
      <p:sp>
        <p:nvSpPr>
          <p:cNvPr id="271" name="Google Shape;271;p39"/>
          <p:cNvSpPr txBox="1"/>
          <p:nvPr>
            <p:ph idx="1" type="body"/>
          </p:nvPr>
        </p:nvSpPr>
        <p:spPr>
          <a:xfrm>
            <a:off x="1097280" y="1845734"/>
            <a:ext cx="10058400" cy="4023300"/>
          </a:xfrm>
          <a:prstGeom prst="rect">
            <a:avLst/>
          </a:prstGeom>
        </p:spPr>
        <p:txBody>
          <a:bodyPr anchorCtr="0" anchor="t" bIns="45700" lIns="0" spcFirstLastPara="1" rIns="0" wrap="square" tIns="45700">
            <a:noAutofit/>
          </a:bodyPr>
          <a:lstStyle/>
          <a:p>
            <a:pPr indent="-355600" lvl="0" marL="457200" rtl="0" algn="l">
              <a:spcBef>
                <a:spcPts val="1200"/>
              </a:spcBef>
              <a:spcAft>
                <a:spcPts val="0"/>
              </a:spcAft>
              <a:buSzPts val="2000"/>
              <a:buChar char="●"/>
            </a:pPr>
            <a:r>
              <a:rPr lang="en-US"/>
              <a:t>End-users should never have to deal with passwords in day-to-day life. </a:t>
            </a:r>
            <a:endParaRPr/>
          </a:p>
          <a:p>
            <a:pPr indent="-355600" lvl="0" marL="457200" rtl="0" algn="l">
              <a:spcBef>
                <a:spcPts val="0"/>
              </a:spcBef>
              <a:spcAft>
                <a:spcPts val="0"/>
              </a:spcAft>
              <a:buSzPts val="2000"/>
              <a:buChar char="●"/>
            </a:pPr>
            <a:r>
              <a:rPr lang="en-US"/>
              <a:t>More Secure</a:t>
            </a:r>
            <a:endParaRPr/>
          </a:p>
          <a:p>
            <a:pPr indent="-355600" lvl="0" marL="457200" rtl="0" algn="l">
              <a:spcBef>
                <a:spcPts val="0"/>
              </a:spcBef>
              <a:spcAft>
                <a:spcPts val="0"/>
              </a:spcAft>
              <a:buSzPts val="2000"/>
              <a:buChar char="●"/>
            </a:pPr>
            <a:r>
              <a:rPr lang="en-US"/>
              <a:t>Ease-of-use and Convenience without high-security risks.</a:t>
            </a:r>
            <a:endParaRPr/>
          </a:p>
          <a:p>
            <a:pPr indent="-355600" lvl="0" marL="457200" rtl="0" algn="l">
              <a:spcBef>
                <a:spcPts val="0"/>
              </a:spcBef>
              <a:spcAft>
                <a:spcPts val="0"/>
              </a:spcAft>
              <a:buSzPts val="2000"/>
              <a:buChar char="●"/>
            </a:pPr>
            <a:r>
              <a:rPr lang="en-US"/>
              <a:t>Desk-costs can be reduced. Easy to deploy.</a:t>
            </a:r>
            <a:endParaRPr/>
          </a:p>
          <a:p>
            <a:pPr indent="-342900" lvl="0" marL="457200" rtl="0" algn="l">
              <a:spcBef>
                <a:spcPts val="0"/>
              </a:spcBef>
              <a:spcAft>
                <a:spcPts val="0"/>
              </a:spcAft>
              <a:buSzPts val="1800"/>
              <a:buChar char="●"/>
            </a:pPr>
            <a:r>
              <a:rPr lang="en-US"/>
              <a:t>Improved user experience.</a:t>
            </a:r>
            <a:endParaRPr/>
          </a:p>
          <a:p>
            <a:pPr indent="0" lvl="0" marL="457200" rtl="0" algn="l">
              <a:spcBef>
                <a:spcPts val="1200"/>
              </a:spcBef>
              <a:spcAft>
                <a:spcPts val="0"/>
              </a:spcAft>
              <a:buNone/>
            </a:pPr>
            <a:r>
              <a:t/>
            </a:r>
            <a:endParaRPr/>
          </a:p>
          <a:p>
            <a:pPr indent="-355600" lvl="0" marL="457200" rtl="0" algn="l">
              <a:spcBef>
                <a:spcPts val="1200"/>
              </a:spcBef>
              <a:spcAft>
                <a:spcPts val="0"/>
              </a:spcAft>
              <a:buSzPts val="2000"/>
              <a:buChar char="●"/>
            </a:pPr>
            <a:r>
              <a:rPr lang="en-US"/>
              <a:t>Drawbacks</a:t>
            </a:r>
            <a:endParaRPr>
              <a:solidFill>
                <a:srgbClr val="333333"/>
              </a:solidFill>
            </a:endParaRPr>
          </a:p>
          <a:p>
            <a:pPr indent="-355600" lvl="1" marL="914400" rtl="0" algn="l">
              <a:spcBef>
                <a:spcPts val="0"/>
              </a:spcBef>
              <a:spcAft>
                <a:spcPts val="0"/>
              </a:spcAft>
              <a:buSzPts val="2000"/>
              <a:buChar char="○"/>
            </a:pPr>
            <a:r>
              <a:rPr lang="en-US" sz="2000">
                <a:solidFill>
                  <a:srgbClr val="333333"/>
                </a:solidFill>
              </a:rPr>
              <a:t>Dependency in availability - if their system is down, your login won’t work.</a:t>
            </a:r>
            <a:endParaRPr sz="2000">
              <a:solidFill>
                <a:srgbClr val="333333"/>
              </a:solidFill>
            </a:endParaRPr>
          </a:p>
          <a:p>
            <a:pPr indent="-355600" lvl="1" marL="914400" rtl="0" algn="l">
              <a:spcBef>
                <a:spcPts val="0"/>
              </a:spcBef>
              <a:spcAft>
                <a:spcPts val="0"/>
              </a:spcAft>
              <a:buSzPts val="2000"/>
              <a:buChar char="○"/>
            </a:pPr>
            <a:r>
              <a:rPr lang="en-US" sz="2000"/>
              <a:t>Educating users about this new technology can be difficult sometimes.</a:t>
            </a:r>
            <a:endParaRPr sz="2000"/>
          </a:p>
          <a:p>
            <a:pPr indent="-355600" lvl="1" marL="914400" rtl="0" algn="l">
              <a:spcBef>
                <a:spcPts val="0"/>
              </a:spcBef>
              <a:spcAft>
                <a:spcPts val="0"/>
              </a:spcAft>
              <a:buSzPts val="2000"/>
              <a:buChar char="○"/>
            </a:pPr>
            <a:r>
              <a:rPr lang="en-US" sz="2000"/>
              <a:t>Only compromised systems are prone to attacks.</a:t>
            </a:r>
            <a:endParaRPr sz="20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5" name="Shape 275"/>
        <p:cNvGrpSpPr/>
        <p:nvPr/>
      </p:nvGrpSpPr>
      <p:grpSpPr>
        <a:xfrm>
          <a:off x="0" y="0"/>
          <a:ext cx="0" cy="0"/>
          <a:chOff x="0" y="0"/>
          <a:chExt cx="0" cy="0"/>
        </a:xfrm>
      </p:grpSpPr>
      <p:sp>
        <p:nvSpPr>
          <p:cNvPr id="276" name="Google Shape;276;p40"/>
          <p:cNvSpPr txBox="1"/>
          <p:nvPr>
            <p:ph type="title"/>
          </p:nvPr>
        </p:nvSpPr>
        <p:spPr>
          <a:xfrm>
            <a:off x="1097280" y="286603"/>
            <a:ext cx="10058400" cy="14508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US"/>
              <a:t>Who uses it?</a:t>
            </a:r>
            <a:endParaRPr/>
          </a:p>
        </p:txBody>
      </p:sp>
      <p:sp>
        <p:nvSpPr>
          <p:cNvPr id="277" name="Google Shape;277;p40"/>
          <p:cNvSpPr txBox="1"/>
          <p:nvPr>
            <p:ph idx="1" type="body"/>
          </p:nvPr>
        </p:nvSpPr>
        <p:spPr>
          <a:xfrm>
            <a:off x="1097275" y="1924100"/>
            <a:ext cx="5212800" cy="3945000"/>
          </a:xfrm>
          <a:prstGeom prst="rect">
            <a:avLst/>
          </a:prstGeom>
        </p:spPr>
        <p:txBody>
          <a:bodyPr anchorCtr="0" anchor="t" bIns="45700" lIns="0" spcFirstLastPara="1" rIns="0" wrap="square" tIns="45700">
            <a:noAutofit/>
          </a:bodyPr>
          <a:lstStyle/>
          <a:p>
            <a:pPr indent="-342900" lvl="0" marL="457200" rtl="0" algn="l">
              <a:spcBef>
                <a:spcPts val="1200"/>
              </a:spcBef>
              <a:spcAft>
                <a:spcPts val="0"/>
              </a:spcAft>
              <a:buSzPts val="1800"/>
              <a:buChar char="●"/>
            </a:pPr>
            <a:r>
              <a:rPr lang="en-US" sz="1800"/>
              <a:t>Windows Hello for Business (Windows 10)</a:t>
            </a:r>
            <a:endParaRPr sz="1800"/>
          </a:p>
          <a:p>
            <a:pPr indent="0" lvl="0" marL="457200" rtl="0" algn="l">
              <a:spcBef>
                <a:spcPts val="1200"/>
              </a:spcBef>
              <a:spcAft>
                <a:spcPts val="0"/>
              </a:spcAft>
              <a:buNone/>
            </a:pPr>
            <a:r>
              <a:t/>
            </a:r>
            <a:endParaRPr sz="1800"/>
          </a:p>
          <a:p>
            <a:pPr indent="-342900" lvl="0" marL="457200" rtl="0" algn="l">
              <a:spcBef>
                <a:spcPts val="1200"/>
              </a:spcBef>
              <a:spcAft>
                <a:spcPts val="0"/>
              </a:spcAft>
              <a:buSzPts val="1800"/>
              <a:buChar char="●"/>
            </a:pPr>
            <a:r>
              <a:rPr lang="en-US" sz="1800"/>
              <a:t>Microsoft Authenticator App</a:t>
            </a:r>
            <a:endParaRPr sz="1800"/>
          </a:p>
          <a:p>
            <a:pPr indent="0" lvl="0" marL="457200" rtl="0" algn="l">
              <a:spcBef>
                <a:spcPts val="1200"/>
              </a:spcBef>
              <a:spcAft>
                <a:spcPts val="0"/>
              </a:spcAft>
              <a:buNone/>
            </a:pPr>
            <a:r>
              <a:t/>
            </a:r>
            <a:endParaRPr sz="1800"/>
          </a:p>
          <a:p>
            <a:pPr indent="-342900" lvl="0" marL="457200" rtl="0" algn="l">
              <a:spcBef>
                <a:spcPts val="1200"/>
              </a:spcBef>
              <a:spcAft>
                <a:spcPts val="0"/>
              </a:spcAft>
              <a:buSzPts val="1800"/>
              <a:buChar char="●"/>
            </a:pPr>
            <a:r>
              <a:rPr lang="en-US" sz="1800"/>
              <a:t>Duo Security (Stevens Workday System)</a:t>
            </a:r>
            <a:endParaRPr sz="1800"/>
          </a:p>
          <a:p>
            <a:pPr indent="0" lvl="0" marL="457200" rtl="0" algn="l">
              <a:spcBef>
                <a:spcPts val="1200"/>
              </a:spcBef>
              <a:spcAft>
                <a:spcPts val="0"/>
              </a:spcAft>
              <a:buNone/>
            </a:pPr>
            <a:r>
              <a:t/>
            </a:r>
            <a:endParaRPr sz="1800"/>
          </a:p>
          <a:p>
            <a:pPr indent="-342900" lvl="0" marL="457200" rtl="0" algn="l">
              <a:spcBef>
                <a:spcPts val="1200"/>
              </a:spcBef>
              <a:spcAft>
                <a:spcPts val="0"/>
              </a:spcAft>
              <a:buSzPts val="1800"/>
              <a:buChar char="●"/>
            </a:pPr>
            <a:r>
              <a:rPr lang="en-US" sz="1800"/>
              <a:t>Auth0 Universal Login</a:t>
            </a:r>
            <a:endParaRPr sz="1800"/>
          </a:p>
        </p:txBody>
      </p:sp>
      <p:pic>
        <p:nvPicPr>
          <p:cNvPr id="278" name="Google Shape;278;p40"/>
          <p:cNvPicPr preferRelativeResize="0"/>
          <p:nvPr/>
        </p:nvPicPr>
        <p:blipFill>
          <a:blip r:embed="rId3">
            <a:alphaModFix/>
          </a:blip>
          <a:stretch>
            <a:fillRect/>
          </a:stretch>
        </p:blipFill>
        <p:spPr>
          <a:xfrm>
            <a:off x="5776775" y="1951000"/>
            <a:ext cx="5443675" cy="3716375"/>
          </a:xfrm>
          <a:prstGeom prst="rect">
            <a:avLst/>
          </a:prstGeom>
          <a:noFill/>
          <a:ln>
            <a:noFill/>
          </a:ln>
          <a:effectLst>
            <a:outerShdw blurRad="57150" rotWithShape="0" algn="bl" dir="5400000" dist="19050">
              <a:srgbClr val="000000">
                <a:alpha val="50000"/>
              </a:srgbClr>
            </a:outerShdw>
          </a:effectLst>
        </p:spPr>
      </p:pic>
      <p:sp>
        <p:nvSpPr>
          <p:cNvPr id="279" name="Google Shape;279;p40"/>
          <p:cNvSpPr/>
          <p:nvPr/>
        </p:nvSpPr>
        <p:spPr>
          <a:xfrm rot="-564681">
            <a:off x="6692657" y="5241018"/>
            <a:ext cx="1257759" cy="351612"/>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chemeClr val="lt1"/>
                </a:solidFill>
                <a:latin typeface="Arial"/>
              </a:rPr>
              <a:t>Forget</a:t>
            </a:r>
          </a:p>
        </p:txBody>
      </p:sp>
      <p:cxnSp>
        <p:nvCxnSpPr>
          <p:cNvPr id="280" name="Google Shape;280;p40"/>
          <p:cNvCxnSpPr/>
          <p:nvPr/>
        </p:nvCxnSpPr>
        <p:spPr>
          <a:xfrm flipH="1" rot="10800000">
            <a:off x="6808325" y="4946200"/>
            <a:ext cx="880200" cy="132900"/>
          </a:xfrm>
          <a:prstGeom prst="straightConnector1">
            <a:avLst/>
          </a:prstGeom>
          <a:noFill/>
          <a:ln cap="flat" cmpd="sng" w="9525">
            <a:solidFill>
              <a:srgbClr val="000000"/>
            </a:solidFill>
            <a:prstDash val="solid"/>
            <a:round/>
            <a:headEnd len="med" w="med" type="none"/>
            <a:tailEnd len="med" w="med" type="none"/>
          </a:ln>
        </p:spPr>
      </p:cxnSp>
      <p:cxnSp>
        <p:nvCxnSpPr>
          <p:cNvPr id="281" name="Google Shape;281;p40"/>
          <p:cNvCxnSpPr/>
          <p:nvPr/>
        </p:nvCxnSpPr>
        <p:spPr>
          <a:xfrm flipH="1" rot="10800000">
            <a:off x="6808325" y="5022400"/>
            <a:ext cx="880200" cy="132900"/>
          </a:xfrm>
          <a:prstGeom prst="straightConnector1">
            <a:avLst/>
          </a:prstGeom>
          <a:noFill/>
          <a:ln cap="flat" cmpd="sng" w="9525">
            <a:solidFill>
              <a:srgbClr val="000000"/>
            </a:solidFill>
            <a:prstDash val="solid"/>
            <a:round/>
            <a:headEnd len="med" w="med" type="none"/>
            <a:tailEnd len="med" w="med" type="none"/>
          </a:ln>
        </p:spPr>
      </p:cxnSp>
      <p:cxnSp>
        <p:nvCxnSpPr>
          <p:cNvPr id="282" name="Google Shape;282;p40"/>
          <p:cNvCxnSpPr/>
          <p:nvPr/>
        </p:nvCxnSpPr>
        <p:spPr>
          <a:xfrm flipH="1" rot="10800000">
            <a:off x="6808325" y="4870000"/>
            <a:ext cx="880200" cy="13290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6" name="Shape 286"/>
        <p:cNvGrpSpPr/>
        <p:nvPr/>
      </p:nvGrpSpPr>
      <p:grpSpPr>
        <a:xfrm>
          <a:off x="0" y="0"/>
          <a:ext cx="0" cy="0"/>
          <a:chOff x="0" y="0"/>
          <a:chExt cx="0" cy="0"/>
        </a:xfrm>
      </p:grpSpPr>
      <p:sp>
        <p:nvSpPr>
          <p:cNvPr id="287" name="Google Shape;287;p41"/>
          <p:cNvSpPr txBox="1"/>
          <p:nvPr>
            <p:ph type="title"/>
          </p:nvPr>
        </p:nvSpPr>
        <p:spPr>
          <a:xfrm>
            <a:off x="1097280" y="286603"/>
            <a:ext cx="10058400" cy="14508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US"/>
              <a:t>Conclusion</a:t>
            </a:r>
            <a:endParaRPr/>
          </a:p>
        </p:txBody>
      </p:sp>
      <p:sp>
        <p:nvSpPr>
          <p:cNvPr id="288" name="Google Shape;288;p41"/>
          <p:cNvSpPr txBox="1"/>
          <p:nvPr>
            <p:ph idx="1" type="body"/>
          </p:nvPr>
        </p:nvSpPr>
        <p:spPr>
          <a:xfrm>
            <a:off x="1097280" y="1845734"/>
            <a:ext cx="10058400" cy="4023300"/>
          </a:xfrm>
          <a:prstGeom prst="rect">
            <a:avLst/>
          </a:prstGeom>
        </p:spPr>
        <p:txBody>
          <a:bodyPr anchorCtr="0" anchor="t" bIns="45700" lIns="0" spcFirstLastPara="1" rIns="0" wrap="square" tIns="45700">
            <a:noAutofit/>
          </a:bodyPr>
          <a:lstStyle/>
          <a:p>
            <a:pPr indent="-342900" lvl="0" marL="457200" rtl="0" algn="l">
              <a:spcBef>
                <a:spcPts val="1200"/>
              </a:spcBef>
              <a:spcAft>
                <a:spcPts val="0"/>
              </a:spcAft>
              <a:buSzPts val="1800"/>
              <a:buChar char="➔"/>
            </a:pPr>
            <a:r>
              <a:rPr lang="en-US" sz="1800">
                <a:solidFill>
                  <a:srgbClr val="000000"/>
                </a:solidFill>
              </a:rPr>
              <a:t>Going passwordless is a long-term approach for secure authentication, and it’s still evolving. It can take time to transition.</a:t>
            </a:r>
            <a:endParaRPr sz="1800">
              <a:solidFill>
                <a:srgbClr val="000000"/>
              </a:solidFill>
            </a:endParaRPr>
          </a:p>
          <a:p>
            <a:pPr indent="0" lvl="0" marL="914400" rtl="0" algn="l">
              <a:spcBef>
                <a:spcPts val="1200"/>
              </a:spcBef>
              <a:spcAft>
                <a:spcPts val="0"/>
              </a:spcAft>
              <a:buNone/>
            </a:pPr>
            <a:r>
              <a:t/>
            </a:r>
            <a:endParaRPr sz="1800">
              <a:solidFill>
                <a:srgbClr val="000000"/>
              </a:solidFill>
            </a:endParaRPr>
          </a:p>
          <a:p>
            <a:pPr indent="-342900" lvl="0" marL="457200" rtl="0" algn="l">
              <a:spcBef>
                <a:spcPts val="1200"/>
              </a:spcBef>
              <a:spcAft>
                <a:spcPts val="0"/>
              </a:spcAft>
              <a:buSzPts val="1800"/>
              <a:buChar char="➔"/>
            </a:pPr>
            <a:r>
              <a:rPr lang="en-US" sz="1800">
                <a:solidFill>
                  <a:srgbClr val="000000"/>
                </a:solidFill>
              </a:rPr>
              <a:t>For users that can’t go password-less, turn on MFA to validate users and minimize prompts based on the risk of the sign-in with conditional access capabilities.</a:t>
            </a:r>
            <a:endParaRPr sz="1800">
              <a:solidFill>
                <a:srgbClr val="000000"/>
              </a:solidFill>
            </a:endParaRPr>
          </a:p>
          <a:p>
            <a:pPr indent="0" lvl="0" marL="914400" rtl="0" algn="l">
              <a:spcBef>
                <a:spcPts val="1200"/>
              </a:spcBef>
              <a:spcAft>
                <a:spcPts val="0"/>
              </a:spcAft>
              <a:buNone/>
            </a:pPr>
            <a:r>
              <a:t/>
            </a:r>
            <a:endParaRPr sz="1800">
              <a:solidFill>
                <a:srgbClr val="000000"/>
              </a:solidFill>
            </a:endParaRPr>
          </a:p>
          <a:p>
            <a:pPr indent="-342900" lvl="0" marL="457200" rtl="0" algn="l">
              <a:spcBef>
                <a:spcPts val="1200"/>
              </a:spcBef>
              <a:spcAft>
                <a:spcPts val="0"/>
              </a:spcAft>
              <a:buSzPts val="1800"/>
              <a:buChar char="➔"/>
            </a:pPr>
            <a:r>
              <a:rPr lang="en-US" sz="1800">
                <a:solidFill>
                  <a:srgbClr val="000000"/>
                </a:solidFill>
              </a:rPr>
              <a:t>Latest Approach: </a:t>
            </a:r>
            <a:r>
              <a:rPr lang="en-US" sz="1800">
                <a:solidFill>
                  <a:srgbClr val="000000"/>
                </a:solidFill>
                <a:highlight>
                  <a:srgbClr val="FFFFFF"/>
                </a:highlight>
              </a:rPr>
              <a:t>On April 10, 2018 the World Wide Web Consortium (W3C) and FIDO Alliance </a:t>
            </a:r>
            <a:r>
              <a:rPr lang="en-US" sz="1800">
                <a:solidFill>
                  <a:srgbClr val="000000"/>
                </a:solidFill>
                <a:highlight>
                  <a:srgbClr val="FFFFFF"/>
                </a:highlight>
                <a:uFill>
                  <a:noFill/>
                </a:uFill>
                <a:hlinkClick r:id="rId3"/>
              </a:rPr>
              <a:t>announced</a:t>
            </a:r>
            <a:r>
              <a:rPr lang="en-US" sz="1800">
                <a:solidFill>
                  <a:srgbClr val="000000"/>
                </a:solidFill>
                <a:highlight>
                  <a:srgbClr val="FFFFFF"/>
                </a:highlight>
              </a:rPr>
              <a:t> the promotion of the </a:t>
            </a:r>
            <a:r>
              <a:rPr lang="en-US" sz="1800">
                <a:solidFill>
                  <a:srgbClr val="000000"/>
                </a:solidFill>
                <a:highlight>
                  <a:srgbClr val="FFFFFF"/>
                </a:highlight>
                <a:uFill>
                  <a:noFill/>
                </a:uFill>
                <a:hlinkClick r:id="rId4"/>
              </a:rPr>
              <a:t>WebAuthn spec</a:t>
            </a:r>
            <a:r>
              <a:rPr lang="en-US" sz="1800">
                <a:solidFill>
                  <a:srgbClr val="000000"/>
                </a:solidFill>
                <a:highlight>
                  <a:srgbClr val="FFFFFF"/>
                </a:highlight>
              </a:rPr>
              <a:t> to the “Candidate Recommendation” stage, the precursor to the final approval of a web standard and the W3C has invited online services and web app developers to </a:t>
            </a:r>
            <a:r>
              <a:rPr lang="en-US" sz="1800">
                <a:solidFill>
                  <a:srgbClr val="000000"/>
                </a:solidFill>
                <a:highlight>
                  <a:srgbClr val="FFFFFF"/>
                </a:highlight>
                <a:uFill>
                  <a:noFill/>
                </a:uFill>
                <a:hlinkClick r:id="rId5"/>
              </a:rPr>
              <a:t>implement WebAuthn</a:t>
            </a:r>
            <a:r>
              <a:rPr lang="en-US" sz="1800">
                <a:solidFill>
                  <a:srgbClr val="000000"/>
                </a:solidFill>
                <a:highlight>
                  <a:srgbClr val="FFFFFF"/>
                </a:highlight>
              </a:rPr>
              <a:t>.</a:t>
            </a:r>
            <a:endParaRPr sz="1800">
              <a:solidFill>
                <a:srgbClr val="000000"/>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 name="Shape 112"/>
        <p:cNvGrpSpPr/>
        <p:nvPr/>
      </p:nvGrpSpPr>
      <p:grpSpPr>
        <a:xfrm>
          <a:off x="0" y="0"/>
          <a:ext cx="0" cy="0"/>
          <a:chOff x="0" y="0"/>
          <a:chExt cx="0" cy="0"/>
        </a:xfrm>
      </p:grpSpPr>
      <p:sp>
        <p:nvSpPr>
          <p:cNvPr id="113" name="Google Shape;113;p15"/>
          <p:cNvSpPr txBox="1"/>
          <p:nvPr>
            <p:ph type="title"/>
          </p:nvPr>
        </p:nvSpPr>
        <p:spPr>
          <a:xfrm>
            <a:off x="605399" y="1286975"/>
            <a:ext cx="11125200" cy="1450800"/>
          </a:xfrm>
          <a:prstGeom prst="rect">
            <a:avLst/>
          </a:prstGeom>
          <a:noFill/>
          <a:ln>
            <a:noFill/>
          </a:ln>
        </p:spPr>
        <p:txBody>
          <a:bodyPr anchorCtr="0" anchor="b" bIns="45700" lIns="91425" spcFirstLastPara="1" rIns="91425" wrap="square" tIns="45700">
            <a:noAutofit/>
          </a:bodyPr>
          <a:lstStyle/>
          <a:p>
            <a:pPr indent="0" lvl="0" marL="0" rtl="0" algn="l">
              <a:lnSpc>
                <a:spcPct val="85000"/>
              </a:lnSpc>
              <a:spcBef>
                <a:spcPts val="0"/>
              </a:spcBef>
              <a:spcAft>
                <a:spcPts val="0"/>
              </a:spcAft>
              <a:buClr>
                <a:schemeClr val="dk1"/>
              </a:buClr>
              <a:buSzPts val="1100"/>
              <a:buFont typeface="Arial"/>
              <a:buNone/>
            </a:pPr>
            <a:r>
              <a:rPr lang="en-US" sz="2600">
                <a:solidFill>
                  <a:schemeClr val="dk1"/>
                </a:solidFill>
                <a:latin typeface="Arial"/>
                <a:ea typeface="Arial"/>
                <a:cs typeface="Arial"/>
                <a:sym typeface="Arial"/>
              </a:rPr>
              <a:t>Blockchain based trust &amp; authentication for decentralized sensor networks</a:t>
            </a:r>
            <a:endParaRPr sz="2600">
              <a:solidFill>
                <a:schemeClr val="dk1"/>
              </a:solidFill>
              <a:latin typeface="Arial"/>
              <a:ea typeface="Arial"/>
              <a:cs typeface="Arial"/>
              <a:sym typeface="Arial"/>
            </a:endParaRPr>
          </a:p>
          <a:p>
            <a:pPr indent="0" lvl="0" marL="0" rtl="0" algn="l">
              <a:lnSpc>
                <a:spcPct val="85000"/>
              </a:lnSpc>
              <a:spcBef>
                <a:spcPts val="0"/>
              </a:spcBef>
              <a:spcAft>
                <a:spcPts val="0"/>
              </a:spcAft>
              <a:buClr>
                <a:schemeClr val="dk1"/>
              </a:buClr>
              <a:buSzPts val="1100"/>
              <a:buFont typeface="Arial"/>
              <a:buNone/>
            </a:pPr>
            <a:r>
              <a:t/>
            </a:r>
            <a:endParaRPr sz="3700"/>
          </a:p>
          <a:p>
            <a:pPr indent="0" lvl="0" marL="0" rtl="0" algn="l">
              <a:lnSpc>
                <a:spcPct val="85000"/>
              </a:lnSpc>
              <a:spcBef>
                <a:spcPts val="0"/>
              </a:spcBef>
              <a:spcAft>
                <a:spcPts val="0"/>
              </a:spcAft>
              <a:buClr>
                <a:srgbClr val="3F3F3F"/>
              </a:buClr>
              <a:buSzPts val="4800"/>
              <a:buFont typeface="Calibri"/>
              <a:buNone/>
            </a:pPr>
            <a:r>
              <a:t/>
            </a:r>
            <a:endParaRPr/>
          </a:p>
        </p:txBody>
      </p:sp>
      <p:sp>
        <p:nvSpPr>
          <p:cNvPr id="114" name="Google Shape;114;p15"/>
          <p:cNvSpPr txBox="1"/>
          <p:nvPr/>
        </p:nvSpPr>
        <p:spPr>
          <a:xfrm>
            <a:off x="4850800" y="3120100"/>
            <a:ext cx="9787500" cy="114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3100">
                <a:latin typeface="Calibri"/>
                <a:ea typeface="Calibri"/>
                <a:cs typeface="Calibri"/>
                <a:sym typeface="Calibri"/>
              </a:rPr>
              <a:t>by: CHUNLI LIU</a:t>
            </a:r>
            <a:endParaRPr sz="3100">
              <a:latin typeface="Calibri"/>
              <a:ea typeface="Calibri"/>
              <a:cs typeface="Calibri"/>
              <a:sym typeface="Calibri"/>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2" name="Shape 292"/>
        <p:cNvGrpSpPr/>
        <p:nvPr/>
      </p:nvGrpSpPr>
      <p:grpSpPr>
        <a:xfrm>
          <a:off x="0" y="0"/>
          <a:ext cx="0" cy="0"/>
          <a:chOff x="0" y="0"/>
          <a:chExt cx="0" cy="0"/>
        </a:xfrm>
      </p:grpSpPr>
      <p:sp>
        <p:nvSpPr>
          <p:cNvPr id="293" name="Google Shape;293;p42"/>
          <p:cNvSpPr txBox="1"/>
          <p:nvPr>
            <p:ph type="title"/>
          </p:nvPr>
        </p:nvSpPr>
        <p:spPr>
          <a:xfrm>
            <a:off x="1097280" y="286603"/>
            <a:ext cx="10058400" cy="14508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US"/>
              <a:t>Citations</a:t>
            </a:r>
            <a:endParaRPr/>
          </a:p>
        </p:txBody>
      </p:sp>
      <p:sp>
        <p:nvSpPr>
          <p:cNvPr id="294" name="Google Shape;294;p42"/>
          <p:cNvSpPr txBox="1"/>
          <p:nvPr>
            <p:ph idx="1" type="body"/>
          </p:nvPr>
        </p:nvSpPr>
        <p:spPr>
          <a:xfrm>
            <a:off x="1097275" y="1845724"/>
            <a:ext cx="10058400" cy="4346100"/>
          </a:xfrm>
          <a:prstGeom prst="rect">
            <a:avLst/>
          </a:prstGeom>
        </p:spPr>
        <p:txBody>
          <a:bodyPr anchorCtr="0" anchor="t" bIns="45700" lIns="0" spcFirstLastPara="1" rIns="0" wrap="square" tIns="45700">
            <a:noAutofit/>
          </a:bodyPr>
          <a:lstStyle/>
          <a:p>
            <a:pPr indent="-317500" lvl="0" marL="457200" rtl="0" algn="l">
              <a:spcBef>
                <a:spcPts val="1200"/>
              </a:spcBef>
              <a:spcAft>
                <a:spcPts val="0"/>
              </a:spcAft>
              <a:buSzPts val="1400"/>
              <a:buChar char="●"/>
            </a:pPr>
            <a:r>
              <a:rPr lang="en-US" sz="1400" u="sng">
                <a:solidFill>
                  <a:srgbClr val="000000"/>
                </a:solidFill>
                <a:hlinkClick r:id="rId3"/>
              </a:rPr>
              <a:t>https://query.prod.cms.rt.microsoft.com/cms/api/am/binary/RE2KEup</a:t>
            </a:r>
            <a:endParaRPr sz="1400">
              <a:solidFill>
                <a:srgbClr val="000000"/>
              </a:solidFill>
            </a:endParaRPr>
          </a:p>
          <a:p>
            <a:pPr indent="-317500" lvl="0" marL="457200" rtl="0" algn="l">
              <a:lnSpc>
                <a:spcPct val="115000"/>
              </a:lnSpc>
              <a:spcBef>
                <a:spcPts val="0"/>
              </a:spcBef>
              <a:spcAft>
                <a:spcPts val="0"/>
              </a:spcAft>
              <a:buSzPts val="1400"/>
              <a:buChar char="●"/>
            </a:pPr>
            <a:r>
              <a:rPr lang="en-US" sz="1400" u="sng">
                <a:solidFill>
                  <a:srgbClr val="000000"/>
                </a:solidFill>
                <a:hlinkClick r:id="rId4"/>
              </a:rPr>
              <a:t>http://jasonmun.com/wp-content/uploads/2013/03/6ws.jpg</a:t>
            </a:r>
            <a:endParaRPr sz="1400">
              <a:solidFill>
                <a:srgbClr val="000000"/>
              </a:solidFill>
            </a:endParaRPr>
          </a:p>
          <a:p>
            <a:pPr indent="-317500" lvl="0" marL="457200" rtl="0" algn="l">
              <a:lnSpc>
                <a:spcPct val="115000"/>
              </a:lnSpc>
              <a:spcBef>
                <a:spcPts val="0"/>
              </a:spcBef>
              <a:spcAft>
                <a:spcPts val="0"/>
              </a:spcAft>
              <a:buSzPts val="1400"/>
              <a:buChar char="●"/>
            </a:pPr>
            <a:r>
              <a:rPr lang="en-US" sz="1400" u="sng">
                <a:solidFill>
                  <a:srgbClr val="000000"/>
                </a:solidFill>
                <a:hlinkClick r:id="rId5"/>
              </a:rPr>
              <a:t>https://dzone.com/articles/how-passwordless-authentication-works</a:t>
            </a:r>
            <a:endParaRPr sz="1400">
              <a:solidFill>
                <a:srgbClr val="000000"/>
              </a:solidFill>
            </a:endParaRPr>
          </a:p>
          <a:p>
            <a:pPr indent="-317500" lvl="0" marL="457200" rtl="0" algn="l">
              <a:lnSpc>
                <a:spcPct val="115000"/>
              </a:lnSpc>
              <a:spcBef>
                <a:spcPts val="0"/>
              </a:spcBef>
              <a:spcAft>
                <a:spcPts val="0"/>
              </a:spcAft>
              <a:buSzPts val="1400"/>
              <a:buChar char="●"/>
            </a:pPr>
            <a:r>
              <a:rPr lang="en-US" sz="1400" u="sng">
                <a:solidFill>
                  <a:srgbClr val="000000"/>
                </a:solidFill>
                <a:hlinkClick r:id="rId6"/>
              </a:rPr>
              <a:t>https://www.tracesecurity.com/blog/articles/81-of-company-data-breaches-due-to-poor-passwords</a:t>
            </a:r>
            <a:endParaRPr sz="1400">
              <a:solidFill>
                <a:srgbClr val="000000"/>
              </a:solidFill>
            </a:endParaRPr>
          </a:p>
          <a:p>
            <a:pPr indent="-317500" lvl="0" marL="457200" rtl="0" algn="l">
              <a:spcBef>
                <a:spcPts val="0"/>
              </a:spcBef>
              <a:spcAft>
                <a:spcPts val="0"/>
              </a:spcAft>
              <a:buSzPts val="1400"/>
              <a:buChar char="●"/>
            </a:pPr>
            <a:r>
              <a:rPr lang="en-US" sz="1400" u="sng">
                <a:solidFill>
                  <a:srgbClr val="000000"/>
                </a:solidFill>
                <a:hlinkClick r:id="rId7"/>
              </a:rPr>
              <a:t>https://www.forbes.com/sites/forbestechcouncil/2018/06/04/the-future-of-authentication-is-here/#722d734d432e</a:t>
            </a:r>
            <a:endParaRPr sz="1400">
              <a:solidFill>
                <a:srgbClr val="000000"/>
              </a:solidFill>
            </a:endParaRPr>
          </a:p>
          <a:p>
            <a:pPr indent="-317500" lvl="0" marL="457200" rtl="0" algn="l">
              <a:spcBef>
                <a:spcPts val="0"/>
              </a:spcBef>
              <a:spcAft>
                <a:spcPts val="0"/>
              </a:spcAft>
              <a:buSzPts val="1400"/>
              <a:buChar char="●"/>
            </a:pPr>
            <a:r>
              <a:rPr lang="en-US" sz="1400" u="sng">
                <a:solidFill>
                  <a:srgbClr val="000000"/>
                </a:solidFill>
                <a:hlinkClick r:id="rId8"/>
              </a:rPr>
              <a:t>https://www.okta.com/blog/2018/04/its-a-new-world-with-webauthn-passwordless-authentication-goes-primetime/</a:t>
            </a:r>
            <a:endParaRPr sz="1400">
              <a:solidFill>
                <a:srgbClr val="000000"/>
              </a:solidFill>
            </a:endParaRPr>
          </a:p>
          <a:p>
            <a:pPr indent="-317500" lvl="0" marL="457200" rtl="0" algn="l">
              <a:spcBef>
                <a:spcPts val="0"/>
              </a:spcBef>
              <a:spcAft>
                <a:spcPts val="0"/>
              </a:spcAft>
              <a:buSzPts val="1400"/>
              <a:buChar char="●"/>
            </a:pPr>
            <a:r>
              <a:rPr lang="en-US" sz="1400" u="sng">
                <a:solidFill>
                  <a:srgbClr val="000000"/>
                </a:solidFill>
                <a:hlinkClick r:id="rId9"/>
              </a:rPr>
              <a:t>https://ieeexplore.ieee.org/document/8029677/references#references</a:t>
            </a:r>
            <a:endParaRPr sz="1400">
              <a:solidFill>
                <a:srgbClr val="000000"/>
              </a:solidFill>
            </a:endParaRPr>
          </a:p>
          <a:p>
            <a:pPr indent="-317500" lvl="0" marL="457200" rtl="0" algn="l">
              <a:spcBef>
                <a:spcPts val="0"/>
              </a:spcBef>
              <a:spcAft>
                <a:spcPts val="0"/>
              </a:spcAft>
              <a:buSzPts val="1400"/>
              <a:buChar char="●"/>
            </a:pPr>
            <a:r>
              <a:rPr lang="en-US" sz="1400" u="sng">
                <a:solidFill>
                  <a:srgbClr val="000000"/>
                </a:solidFill>
                <a:hlinkClick r:id="rId10"/>
              </a:rPr>
              <a:t>https://www.sitepoint.com/passwordless-authentication-works/</a:t>
            </a:r>
            <a:endParaRPr sz="1400">
              <a:solidFill>
                <a:srgbClr val="000000"/>
              </a:solidFill>
            </a:endParaRPr>
          </a:p>
          <a:p>
            <a:pPr indent="-317500" lvl="0" marL="457200" rtl="0" algn="l">
              <a:spcBef>
                <a:spcPts val="0"/>
              </a:spcBef>
              <a:spcAft>
                <a:spcPts val="0"/>
              </a:spcAft>
              <a:buSzPts val="1400"/>
              <a:buChar char="●"/>
            </a:pPr>
            <a:r>
              <a:rPr lang="en-US" sz="1400" u="sng">
                <a:solidFill>
                  <a:srgbClr val="000000"/>
                </a:solidFill>
                <a:hlinkClick r:id="rId11"/>
              </a:rPr>
              <a:t>https://dzone.com/articles/how-passwordless-authentication-works</a:t>
            </a:r>
            <a:endParaRPr sz="1400">
              <a:solidFill>
                <a:srgbClr val="000000"/>
              </a:solidFill>
            </a:endParaRPr>
          </a:p>
          <a:p>
            <a:pPr indent="-317500" lvl="0" marL="457200" rtl="0" algn="l">
              <a:spcBef>
                <a:spcPts val="0"/>
              </a:spcBef>
              <a:spcAft>
                <a:spcPts val="0"/>
              </a:spcAft>
              <a:buSzPts val="1400"/>
              <a:buChar char="●"/>
            </a:pPr>
            <a:r>
              <a:rPr lang="en-US" sz="1400" u="sng">
                <a:solidFill>
                  <a:srgbClr val="000000"/>
                </a:solidFill>
                <a:hlinkClick r:id="rId12"/>
              </a:rPr>
              <a:t>https://doubleoctopus.com/security-wiki/authentication/passwordless-authentication/</a:t>
            </a:r>
            <a:endParaRPr sz="1400">
              <a:solidFill>
                <a:srgbClr val="000000"/>
              </a:solidFill>
            </a:endParaRPr>
          </a:p>
          <a:p>
            <a:pPr indent="-317500" lvl="0" marL="457200" rtl="0" algn="l">
              <a:spcBef>
                <a:spcPts val="0"/>
              </a:spcBef>
              <a:spcAft>
                <a:spcPts val="0"/>
              </a:spcAft>
              <a:buSzPts val="1400"/>
              <a:buChar char="●"/>
            </a:pPr>
            <a:r>
              <a:rPr lang="en-US" sz="1400" u="sng">
                <a:solidFill>
                  <a:srgbClr val="000000"/>
                </a:solidFill>
                <a:hlinkClick r:id="rId13"/>
              </a:rPr>
              <a:t>https://www.pingidentity.com/en/company/blog/2017/10/03/achieving_secure_passwordless_authentication.html</a:t>
            </a:r>
            <a:endParaRPr sz="1400">
              <a:solidFill>
                <a:srgbClr val="000000"/>
              </a:solidFill>
            </a:endParaRPr>
          </a:p>
          <a:p>
            <a:pPr indent="-317500" lvl="0" marL="457200" rtl="0" algn="l">
              <a:spcBef>
                <a:spcPts val="0"/>
              </a:spcBef>
              <a:spcAft>
                <a:spcPts val="0"/>
              </a:spcAft>
              <a:buSzPts val="1400"/>
              <a:buChar char="●"/>
            </a:pPr>
            <a:r>
              <a:rPr lang="en-US" sz="1400" u="sng">
                <a:solidFill>
                  <a:srgbClr val="000000"/>
                </a:solidFill>
                <a:hlinkClick r:id="rId14"/>
              </a:rPr>
              <a:t>https://www.tracesecurity.com/blog/articles/81-of-company-data-breaches-due-to-poor-passwords</a:t>
            </a:r>
            <a:endParaRPr sz="1400">
              <a:solidFill>
                <a:srgbClr val="000000"/>
              </a:solidFill>
            </a:endParaRPr>
          </a:p>
          <a:p>
            <a:pPr indent="-317500" lvl="0" marL="457200" rtl="0" algn="l">
              <a:spcBef>
                <a:spcPts val="0"/>
              </a:spcBef>
              <a:spcAft>
                <a:spcPts val="0"/>
              </a:spcAft>
              <a:buSzPts val="1400"/>
              <a:buChar char="●"/>
            </a:pPr>
            <a:r>
              <a:rPr lang="en-US" sz="1400" u="sng">
                <a:solidFill>
                  <a:srgbClr val="000000"/>
                </a:solidFill>
                <a:hlinkClick r:id="rId15"/>
              </a:rPr>
              <a:t>https://www.theguardian.com/technology/2019/jan/17/breached-data-largest-collection-ever-seen-email-password-hacking</a:t>
            </a:r>
            <a:endParaRPr sz="1400">
              <a:solidFill>
                <a:srgbClr val="000000"/>
              </a:solidFill>
            </a:endParaRPr>
          </a:p>
          <a:p>
            <a:pPr indent="-317500" lvl="0" marL="457200" rtl="0" algn="l">
              <a:spcBef>
                <a:spcPts val="0"/>
              </a:spcBef>
              <a:spcAft>
                <a:spcPts val="0"/>
              </a:spcAft>
              <a:buSzPts val="1400"/>
              <a:buChar char="●"/>
            </a:pPr>
            <a:r>
              <a:rPr lang="en-US" sz="1400" u="sng">
                <a:solidFill>
                  <a:srgbClr val="000000"/>
                </a:solidFill>
                <a:hlinkClick r:id="rId16"/>
              </a:rPr>
              <a:t>https://nakedsecurity.sophos.com/2018/11/22/the-passwordless-web-explained/</a:t>
            </a:r>
            <a:endParaRPr sz="1400">
              <a:solidFill>
                <a:srgbClr val="000000"/>
              </a:solidFill>
            </a:endParaRPr>
          </a:p>
          <a:p>
            <a:pPr indent="-317500" lvl="0" marL="457200" rtl="0" algn="l">
              <a:spcBef>
                <a:spcPts val="0"/>
              </a:spcBef>
              <a:spcAft>
                <a:spcPts val="0"/>
              </a:spcAft>
              <a:buSzPts val="1400"/>
              <a:buChar char="●"/>
            </a:pPr>
            <a:r>
              <a:rPr lang="en-US" sz="1400" u="sng">
                <a:solidFill>
                  <a:srgbClr val="000000"/>
                </a:solidFill>
                <a:hlinkClick r:id="rId17"/>
              </a:rPr>
              <a:t>https://auth0.com/docs/getting-started/overview</a:t>
            </a:r>
            <a:endParaRPr sz="1400">
              <a:solidFill>
                <a:srgbClr val="000000"/>
              </a:solidFill>
            </a:endParaRPr>
          </a:p>
          <a:p>
            <a:pPr indent="-317500" lvl="0" marL="457200" rtl="0" algn="l">
              <a:spcBef>
                <a:spcPts val="0"/>
              </a:spcBef>
              <a:spcAft>
                <a:spcPts val="0"/>
              </a:spcAft>
              <a:buSzPts val="1400"/>
              <a:buChar char="●"/>
            </a:pPr>
            <a:r>
              <a:rPr lang="en-US" sz="1400" u="sng">
                <a:solidFill>
                  <a:srgbClr val="000000"/>
                </a:solidFill>
                <a:hlinkClick r:id="rId18"/>
              </a:rPr>
              <a:t>https://www.microsoft.com/security/blog/2018/05/01/building-a-world-without-passwords/</a:t>
            </a:r>
            <a:endParaRPr sz="1400">
              <a:solidFill>
                <a:srgbClr val="000000"/>
              </a:solidFill>
            </a:endParaRPr>
          </a:p>
          <a:p>
            <a:pPr indent="-317500" lvl="0" marL="457200" rtl="0" algn="l">
              <a:spcBef>
                <a:spcPts val="0"/>
              </a:spcBef>
              <a:spcAft>
                <a:spcPts val="0"/>
              </a:spcAft>
              <a:buSzPts val="1400"/>
              <a:buChar char="●"/>
            </a:pPr>
            <a:r>
              <a:rPr lang="en-US" sz="1400" u="sng">
                <a:solidFill>
                  <a:srgbClr val="000000"/>
                </a:solidFill>
                <a:hlinkClick r:id="rId19"/>
              </a:rPr>
              <a:t>https://www.w3.org/2018/04/pressrelease-webauthn-fido2.html.en</a:t>
            </a:r>
            <a:endParaRPr sz="1400">
              <a:solidFill>
                <a:srgbClr val="000000"/>
              </a:solidFill>
            </a:endParaRPr>
          </a:p>
          <a:p>
            <a:pPr indent="-317500" lvl="0" marL="457200" rtl="0" algn="l">
              <a:spcBef>
                <a:spcPts val="0"/>
              </a:spcBef>
              <a:spcAft>
                <a:spcPts val="0"/>
              </a:spcAft>
              <a:buSzPts val="1400"/>
              <a:buChar char="●"/>
            </a:pPr>
            <a:r>
              <a:rPr lang="en-US" sz="1400" u="sng">
                <a:solidFill>
                  <a:srgbClr val="000000"/>
                </a:solidFill>
                <a:hlinkClick r:id="rId20"/>
              </a:rPr>
              <a:t>https://channel9.msdn.com/Events/Ignite/Microsoft-Ignite-Orlando-2017/BRK2078</a:t>
            </a:r>
            <a:endParaRPr sz="1400">
              <a:solidFill>
                <a:srgbClr val="000000"/>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8" name="Shape 298"/>
        <p:cNvGrpSpPr/>
        <p:nvPr/>
      </p:nvGrpSpPr>
      <p:grpSpPr>
        <a:xfrm>
          <a:off x="0" y="0"/>
          <a:ext cx="0" cy="0"/>
          <a:chOff x="0" y="0"/>
          <a:chExt cx="0" cy="0"/>
        </a:xfrm>
      </p:grpSpPr>
      <p:sp>
        <p:nvSpPr>
          <p:cNvPr id="299" name="Google Shape;299;p43"/>
          <p:cNvSpPr txBox="1"/>
          <p:nvPr>
            <p:ph type="ctrTitle"/>
          </p:nvPr>
        </p:nvSpPr>
        <p:spPr>
          <a:xfrm>
            <a:off x="1097280" y="758952"/>
            <a:ext cx="10058400" cy="35661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US"/>
              <a:t>Biometrics for Authentication</a:t>
            </a:r>
            <a:endParaRPr/>
          </a:p>
        </p:txBody>
      </p:sp>
      <p:sp>
        <p:nvSpPr>
          <p:cNvPr id="300" name="Google Shape;300;p43"/>
          <p:cNvSpPr txBox="1"/>
          <p:nvPr>
            <p:ph idx="1" type="subTitle"/>
          </p:nvPr>
        </p:nvSpPr>
        <p:spPr>
          <a:xfrm>
            <a:off x="1100051" y="4455620"/>
            <a:ext cx="10058400" cy="1143000"/>
          </a:xfrm>
          <a:prstGeom prst="rect">
            <a:avLst/>
          </a:prstGeom>
        </p:spPr>
        <p:txBody>
          <a:bodyPr anchorCtr="0" anchor="t" bIns="45700" lIns="91425" spcFirstLastPara="1" rIns="91425" wrap="square" tIns="45700">
            <a:noAutofit/>
          </a:bodyPr>
          <a:lstStyle/>
          <a:p>
            <a:pPr indent="0" lvl="0" marL="0" rtl="0" algn="l">
              <a:spcBef>
                <a:spcPts val="1200"/>
              </a:spcBef>
              <a:spcAft>
                <a:spcPts val="200"/>
              </a:spcAft>
              <a:buNone/>
            </a:pPr>
            <a:r>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4" name="Shape 304"/>
        <p:cNvGrpSpPr/>
        <p:nvPr/>
      </p:nvGrpSpPr>
      <p:grpSpPr>
        <a:xfrm>
          <a:off x="0" y="0"/>
          <a:ext cx="0" cy="0"/>
          <a:chOff x="0" y="0"/>
          <a:chExt cx="0" cy="0"/>
        </a:xfrm>
      </p:grpSpPr>
      <p:sp>
        <p:nvSpPr>
          <p:cNvPr id="305" name="Google Shape;305;p44"/>
          <p:cNvSpPr txBox="1"/>
          <p:nvPr>
            <p:ph type="title"/>
          </p:nvPr>
        </p:nvSpPr>
        <p:spPr>
          <a:xfrm>
            <a:off x="1097280" y="286603"/>
            <a:ext cx="10058400" cy="14508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US"/>
              <a:t>Introduction	</a:t>
            </a:r>
            <a:endParaRPr/>
          </a:p>
        </p:txBody>
      </p:sp>
      <p:sp>
        <p:nvSpPr>
          <p:cNvPr id="306" name="Google Shape;306;p44"/>
          <p:cNvSpPr txBox="1"/>
          <p:nvPr>
            <p:ph idx="1" type="body"/>
          </p:nvPr>
        </p:nvSpPr>
        <p:spPr>
          <a:xfrm>
            <a:off x="1097280" y="1845734"/>
            <a:ext cx="10058400" cy="4023300"/>
          </a:xfrm>
          <a:prstGeom prst="rect">
            <a:avLst/>
          </a:prstGeom>
        </p:spPr>
        <p:txBody>
          <a:bodyPr anchorCtr="0" anchor="t" bIns="45700" lIns="0" spcFirstLastPara="1" rIns="0" wrap="square" tIns="45700">
            <a:noAutofit/>
          </a:bodyPr>
          <a:lstStyle/>
          <a:p>
            <a:pPr indent="0" lvl="0" marL="0" rtl="0" algn="l">
              <a:spcBef>
                <a:spcPts val="1200"/>
              </a:spcBef>
              <a:spcAft>
                <a:spcPts val="0"/>
              </a:spcAft>
              <a:buNone/>
            </a:pPr>
            <a:r>
              <a:rPr lang="en-US" sz="2400">
                <a:solidFill>
                  <a:srgbClr val="585858"/>
                </a:solidFill>
                <a:highlight>
                  <a:srgbClr val="FFFFFF"/>
                </a:highlight>
                <a:latin typeface="Arial"/>
                <a:ea typeface="Arial"/>
                <a:cs typeface="Arial"/>
                <a:sym typeface="Arial"/>
              </a:rPr>
              <a:t>Biometrics are a way to measure a person’s physical characteristics to verify their identity. </a:t>
            </a:r>
            <a:endParaRPr sz="2400">
              <a:solidFill>
                <a:srgbClr val="585858"/>
              </a:solidFill>
              <a:highlight>
                <a:srgbClr val="FFFFFF"/>
              </a:highlight>
              <a:latin typeface="Arial"/>
              <a:ea typeface="Arial"/>
              <a:cs typeface="Arial"/>
              <a:sym typeface="Arial"/>
            </a:endParaRPr>
          </a:p>
          <a:p>
            <a:pPr indent="0" lvl="0" marL="0" rtl="0" algn="l">
              <a:spcBef>
                <a:spcPts val="1200"/>
              </a:spcBef>
              <a:spcAft>
                <a:spcPts val="0"/>
              </a:spcAft>
              <a:buNone/>
            </a:pPr>
            <a:r>
              <a:rPr lang="en-US" sz="2400">
                <a:solidFill>
                  <a:srgbClr val="585858"/>
                </a:solidFill>
                <a:highlight>
                  <a:srgbClr val="FFFFFF"/>
                </a:highlight>
                <a:latin typeface="Arial"/>
                <a:ea typeface="Arial"/>
                <a:cs typeface="Arial"/>
                <a:sym typeface="Arial"/>
              </a:rPr>
              <a:t>These can include </a:t>
            </a:r>
            <a:r>
              <a:rPr b="1" lang="en-US" sz="2400">
                <a:solidFill>
                  <a:srgbClr val="585858"/>
                </a:solidFill>
                <a:highlight>
                  <a:srgbClr val="FFFFFF"/>
                </a:highlight>
                <a:latin typeface="Arial"/>
                <a:ea typeface="Arial"/>
                <a:cs typeface="Arial"/>
                <a:sym typeface="Arial"/>
              </a:rPr>
              <a:t>physiological traits</a:t>
            </a:r>
            <a:r>
              <a:rPr lang="en-US" sz="2400">
                <a:solidFill>
                  <a:srgbClr val="585858"/>
                </a:solidFill>
                <a:highlight>
                  <a:srgbClr val="FFFFFF"/>
                </a:highlight>
                <a:latin typeface="Arial"/>
                <a:ea typeface="Arial"/>
                <a:cs typeface="Arial"/>
                <a:sym typeface="Arial"/>
              </a:rPr>
              <a:t>, such as fingerprints and eyes,</a:t>
            </a:r>
            <a:r>
              <a:rPr lang="en-US" sz="2400">
                <a:solidFill>
                  <a:srgbClr val="585858"/>
                </a:solidFill>
                <a:highlight>
                  <a:srgbClr val="FFFFFF"/>
                </a:highlight>
                <a:latin typeface="Arial"/>
                <a:ea typeface="Arial"/>
                <a:cs typeface="Arial"/>
                <a:sym typeface="Arial"/>
              </a:rPr>
              <a:t> or </a:t>
            </a:r>
            <a:r>
              <a:rPr b="1" lang="en-US" sz="2400">
                <a:solidFill>
                  <a:srgbClr val="585858"/>
                </a:solidFill>
                <a:highlight>
                  <a:srgbClr val="FFFFFF"/>
                </a:highlight>
                <a:latin typeface="Arial"/>
                <a:ea typeface="Arial"/>
                <a:cs typeface="Arial"/>
                <a:sym typeface="Arial"/>
              </a:rPr>
              <a:t>b</a:t>
            </a:r>
            <a:r>
              <a:rPr b="1" lang="en-US" sz="2400">
                <a:solidFill>
                  <a:srgbClr val="585858"/>
                </a:solidFill>
                <a:highlight>
                  <a:srgbClr val="FFFFFF"/>
                </a:highlight>
                <a:latin typeface="Arial"/>
                <a:ea typeface="Arial"/>
                <a:cs typeface="Arial"/>
                <a:sym typeface="Arial"/>
              </a:rPr>
              <a:t>ehavioral characteristics</a:t>
            </a:r>
            <a:r>
              <a:rPr lang="en-US" sz="2400">
                <a:solidFill>
                  <a:srgbClr val="585858"/>
                </a:solidFill>
                <a:highlight>
                  <a:srgbClr val="FFFFFF"/>
                </a:highlight>
                <a:latin typeface="Arial"/>
                <a:ea typeface="Arial"/>
                <a:cs typeface="Arial"/>
                <a:sym typeface="Arial"/>
              </a:rPr>
              <a:t>,</a:t>
            </a:r>
            <a:r>
              <a:rPr lang="en-US" sz="2400">
                <a:solidFill>
                  <a:srgbClr val="585858"/>
                </a:solidFill>
                <a:highlight>
                  <a:srgbClr val="FFFFFF"/>
                </a:highlight>
                <a:latin typeface="Arial"/>
                <a:ea typeface="Arial"/>
                <a:cs typeface="Arial"/>
                <a:sym typeface="Arial"/>
              </a:rPr>
              <a:t> such as the unique way you'd complete a security-authentication puzzle. </a:t>
            </a:r>
            <a:endParaRPr sz="2400">
              <a:solidFill>
                <a:srgbClr val="585858"/>
              </a:solidFill>
              <a:highlight>
                <a:srgbClr val="FFFFFF"/>
              </a:highlight>
              <a:latin typeface="Arial"/>
              <a:ea typeface="Arial"/>
              <a:cs typeface="Arial"/>
              <a:sym typeface="Arial"/>
            </a:endParaRPr>
          </a:p>
          <a:p>
            <a:pPr indent="0" lvl="0" marL="0" rtl="0" algn="l">
              <a:spcBef>
                <a:spcPts val="1200"/>
              </a:spcBef>
              <a:spcAft>
                <a:spcPts val="200"/>
              </a:spcAft>
              <a:buNone/>
            </a:pPr>
            <a:r>
              <a:rPr lang="en-US" sz="2400">
                <a:solidFill>
                  <a:srgbClr val="585858"/>
                </a:solidFill>
                <a:highlight>
                  <a:srgbClr val="FFFFFF"/>
                </a:highlight>
                <a:latin typeface="Arial"/>
                <a:ea typeface="Arial"/>
                <a:cs typeface="Arial"/>
                <a:sym typeface="Arial"/>
              </a:rPr>
              <a:t>We are going to cover Fingerprint Recognition.</a:t>
            </a:r>
            <a:endParaRPr sz="2400">
              <a:solidFill>
                <a:srgbClr val="585858"/>
              </a:solidFill>
              <a:highlight>
                <a:srgbClr val="FFFFFF"/>
              </a:highlight>
              <a:latin typeface="Arial"/>
              <a:ea typeface="Arial"/>
              <a:cs typeface="Arial"/>
              <a:sym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0" name="Shape 310"/>
        <p:cNvGrpSpPr/>
        <p:nvPr/>
      </p:nvGrpSpPr>
      <p:grpSpPr>
        <a:xfrm>
          <a:off x="0" y="0"/>
          <a:ext cx="0" cy="0"/>
          <a:chOff x="0" y="0"/>
          <a:chExt cx="0" cy="0"/>
        </a:xfrm>
      </p:grpSpPr>
      <p:sp>
        <p:nvSpPr>
          <p:cNvPr id="311" name="Google Shape;311;p45"/>
          <p:cNvSpPr txBox="1"/>
          <p:nvPr>
            <p:ph type="title"/>
          </p:nvPr>
        </p:nvSpPr>
        <p:spPr>
          <a:xfrm>
            <a:off x="703380" y="250703"/>
            <a:ext cx="10058400" cy="14508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US"/>
              <a:t>Checklist for Biometric features	</a:t>
            </a:r>
            <a:endParaRPr/>
          </a:p>
        </p:txBody>
      </p:sp>
      <p:sp>
        <p:nvSpPr>
          <p:cNvPr id="312" name="Google Shape;312;p45"/>
          <p:cNvSpPr/>
          <p:nvPr/>
        </p:nvSpPr>
        <p:spPr>
          <a:xfrm rot="-2037952">
            <a:off x="5255509" y="3323509"/>
            <a:ext cx="1624847" cy="1606244"/>
          </a:xfrm>
          <a:prstGeom prst="ellipse">
            <a:avLst/>
          </a:prstGeom>
          <a:solidFill>
            <a:srgbClr val="A1C3FA"/>
          </a:solidFill>
          <a:ln>
            <a:noFill/>
          </a:ln>
        </p:spPr>
        <p:txBody>
          <a:bodyPr anchorCtr="0" anchor="ctr" bIns="60925" lIns="121900" spcFirstLastPara="1" rIns="121900" wrap="square" tIns="60925">
            <a:noAutofit/>
          </a:bodyPr>
          <a:lstStyle/>
          <a:p>
            <a:pPr indent="0" lvl="0" marL="0" rtl="0" algn="l">
              <a:spcBef>
                <a:spcPts val="0"/>
              </a:spcBef>
              <a:spcAft>
                <a:spcPts val="0"/>
              </a:spcAft>
              <a:buNone/>
            </a:pPr>
            <a:r>
              <a:t/>
            </a:r>
            <a:endParaRPr/>
          </a:p>
        </p:txBody>
      </p:sp>
      <p:grpSp>
        <p:nvGrpSpPr>
          <p:cNvPr id="313" name="Google Shape;313;p45"/>
          <p:cNvGrpSpPr/>
          <p:nvPr/>
        </p:nvGrpSpPr>
        <p:grpSpPr>
          <a:xfrm>
            <a:off x="2853056" y="2483174"/>
            <a:ext cx="2980289" cy="2639667"/>
            <a:chOff x="1978637" y="1202068"/>
            <a:chExt cx="2407147" cy="2190413"/>
          </a:xfrm>
        </p:grpSpPr>
        <p:sp>
          <p:nvSpPr>
            <p:cNvPr id="314" name="Google Shape;314;p45"/>
            <p:cNvSpPr/>
            <p:nvPr/>
          </p:nvSpPr>
          <p:spPr>
            <a:xfrm rot="-2081187">
              <a:off x="2278971" y="1519484"/>
              <a:ext cx="1601327" cy="1555582"/>
            </a:xfrm>
            <a:custGeom>
              <a:rect b="b" l="l" r="r" t="t"/>
              <a:pathLst>
                <a:path extrusionOk="0" h="240" w="246">
                  <a:moveTo>
                    <a:pt x="246" y="29"/>
                  </a:moveTo>
                  <a:cubicBezTo>
                    <a:pt x="241" y="19"/>
                    <a:pt x="235" y="9"/>
                    <a:pt x="228" y="0"/>
                  </a:cubicBezTo>
                  <a:cubicBezTo>
                    <a:pt x="111" y="25"/>
                    <a:pt x="19" y="120"/>
                    <a:pt x="0" y="240"/>
                  </a:cubicBezTo>
                  <a:cubicBezTo>
                    <a:pt x="11" y="237"/>
                    <a:pt x="22" y="234"/>
                    <a:pt x="34" y="232"/>
                  </a:cubicBezTo>
                  <a:cubicBezTo>
                    <a:pt x="56" y="128"/>
                    <a:pt x="140" y="46"/>
                    <a:pt x="246" y="29"/>
                  </a:cubicBezTo>
                  <a:close/>
                </a:path>
              </a:pathLst>
            </a:custGeom>
            <a:solidFill>
              <a:srgbClr val="A1C3FA"/>
            </a:solidFill>
            <a:ln cap="flat" cmpd="sng" w="9525">
              <a:solidFill>
                <a:srgbClr val="FFFFFF"/>
              </a:solidFill>
              <a:prstDash val="solid"/>
              <a:miter lim="8000"/>
              <a:headEnd len="sm" w="sm" type="none"/>
              <a:tailEnd len="sm" w="sm" type="none"/>
            </a:ln>
          </p:spPr>
          <p:txBody>
            <a:bodyPr anchorCtr="0" anchor="t" bIns="60925" lIns="121900" spcFirstLastPara="1" rIns="121900" wrap="square" tIns="60925">
              <a:noAutofit/>
            </a:bodyPr>
            <a:lstStyle/>
            <a:p>
              <a:pPr indent="0" lvl="0" marL="0" rtl="0" algn="l">
                <a:spcBef>
                  <a:spcPts val="0"/>
                </a:spcBef>
                <a:spcAft>
                  <a:spcPts val="0"/>
                </a:spcAft>
                <a:buNone/>
              </a:pPr>
              <a:r>
                <a:t/>
              </a:r>
              <a:endParaRPr/>
            </a:p>
          </p:txBody>
        </p:sp>
        <p:sp>
          <p:nvSpPr>
            <p:cNvPr id="315" name="Google Shape;315;p45"/>
            <p:cNvSpPr/>
            <p:nvPr/>
          </p:nvSpPr>
          <p:spPr>
            <a:xfrm rot="-2081188">
              <a:off x="2605674" y="1601249"/>
              <a:ext cx="1541190" cy="1320966"/>
            </a:xfrm>
            <a:custGeom>
              <a:rect b="b" l="l" r="r" t="t"/>
              <a:pathLst>
                <a:path extrusionOk="0" h="213" w="248">
                  <a:moveTo>
                    <a:pt x="142" y="213"/>
                  </a:moveTo>
                  <a:cubicBezTo>
                    <a:pt x="152" y="188"/>
                    <a:pt x="170" y="167"/>
                    <a:pt x="194" y="153"/>
                  </a:cubicBezTo>
                  <a:cubicBezTo>
                    <a:pt x="211" y="143"/>
                    <a:pt x="230" y="137"/>
                    <a:pt x="248" y="136"/>
                  </a:cubicBezTo>
                  <a:cubicBezTo>
                    <a:pt x="247" y="87"/>
                    <a:pt x="234" y="41"/>
                    <a:pt x="212" y="0"/>
                  </a:cubicBezTo>
                  <a:cubicBezTo>
                    <a:pt x="106" y="17"/>
                    <a:pt x="22" y="99"/>
                    <a:pt x="0" y="203"/>
                  </a:cubicBezTo>
                  <a:cubicBezTo>
                    <a:pt x="46" y="195"/>
                    <a:pt x="95" y="198"/>
                    <a:pt x="142" y="213"/>
                  </a:cubicBezTo>
                  <a:close/>
                </a:path>
              </a:pathLst>
            </a:custGeom>
            <a:solidFill>
              <a:srgbClr val="0C58D3"/>
            </a:solidFill>
            <a:ln cap="flat" cmpd="sng" w="12700">
              <a:solidFill>
                <a:srgbClr val="FFFFFF"/>
              </a:solidFill>
              <a:prstDash val="solid"/>
              <a:miter lim="8000"/>
              <a:headEnd len="sm" w="sm" type="none"/>
              <a:tailEnd len="sm" w="sm" type="none"/>
            </a:ln>
          </p:spPr>
          <p:txBody>
            <a:bodyPr anchorCtr="0" anchor="t" bIns="60925" lIns="121900" spcFirstLastPara="1" rIns="121900" wrap="square" tIns="60925">
              <a:noAutofit/>
            </a:bodyPr>
            <a:lstStyle/>
            <a:p>
              <a:pPr indent="0" lvl="0" marL="0" rtl="0" algn="l">
                <a:spcBef>
                  <a:spcPts val="0"/>
                </a:spcBef>
                <a:spcAft>
                  <a:spcPts val="0"/>
                </a:spcAft>
                <a:buNone/>
              </a:pPr>
              <a:r>
                <a:t/>
              </a:r>
              <a:endParaRPr/>
            </a:p>
          </p:txBody>
        </p:sp>
        <p:sp>
          <p:nvSpPr>
            <p:cNvPr id="316" name="Google Shape;316;p45"/>
            <p:cNvSpPr txBox="1"/>
            <p:nvPr/>
          </p:nvSpPr>
          <p:spPr>
            <a:xfrm rot="-4432199">
              <a:off x="2798390" y="1964894"/>
              <a:ext cx="1304451" cy="562537"/>
            </a:xfrm>
            <a:prstGeom prst="rect">
              <a:avLst/>
            </a:prstGeom>
            <a:noFill/>
            <a:ln>
              <a:noFill/>
            </a:ln>
          </p:spPr>
          <p:txBody>
            <a:bodyPr anchorCtr="0" anchor="ctr" bIns="121900" lIns="121900" spcFirstLastPara="1" rIns="121900" wrap="square" tIns="121900">
              <a:noAutofit/>
            </a:bodyPr>
            <a:lstStyle/>
            <a:p>
              <a:pPr indent="0" lvl="0" marL="0" rtl="0" algn="l">
                <a:spcBef>
                  <a:spcPts val="0"/>
                </a:spcBef>
                <a:spcAft>
                  <a:spcPts val="0"/>
                </a:spcAft>
                <a:buNone/>
              </a:pPr>
              <a:r>
                <a:rPr lang="en-US" sz="1300">
                  <a:solidFill>
                    <a:srgbClr val="FFFFFF"/>
                  </a:solidFill>
                  <a:latin typeface="Roboto"/>
                  <a:ea typeface="Roboto"/>
                  <a:cs typeface="Roboto"/>
                  <a:sym typeface="Roboto"/>
                </a:rPr>
                <a:t>SAFE AGAINST CIRCUMVENTION</a:t>
              </a:r>
              <a:endParaRPr sz="1300">
                <a:solidFill>
                  <a:srgbClr val="FFFFFF"/>
                </a:solidFill>
                <a:latin typeface="Roboto"/>
                <a:ea typeface="Roboto"/>
                <a:cs typeface="Roboto"/>
                <a:sym typeface="Roboto"/>
              </a:endParaRPr>
            </a:p>
          </p:txBody>
        </p:sp>
      </p:grpSp>
      <p:grpSp>
        <p:nvGrpSpPr>
          <p:cNvPr id="317" name="Google Shape;317;p45"/>
          <p:cNvGrpSpPr/>
          <p:nvPr/>
        </p:nvGrpSpPr>
        <p:grpSpPr>
          <a:xfrm>
            <a:off x="3953076" y="4167734"/>
            <a:ext cx="2609922" cy="2937026"/>
            <a:chOff x="2867112" y="2599927"/>
            <a:chExt cx="2108006" cy="2437164"/>
          </a:xfrm>
        </p:grpSpPr>
        <p:sp>
          <p:nvSpPr>
            <p:cNvPr id="318" name="Google Shape;318;p45"/>
            <p:cNvSpPr/>
            <p:nvPr/>
          </p:nvSpPr>
          <p:spPr>
            <a:xfrm rot="-2081188">
              <a:off x="3325156" y="2966530"/>
              <a:ext cx="1061085" cy="1941128"/>
            </a:xfrm>
            <a:custGeom>
              <a:rect b="b" l="l" r="r" t="t"/>
              <a:pathLst>
                <a:path extrusionOk="0" h="300" w="163">
                  <a:moveTo>
                    <a:pt x="32" y="39"/>
                  </a:moveTo>
                  <a:cubicBezTo>
                    <a:pt x="32" y="26"/>
                    <a:pt x="33" y="13"/>
                    <a:pt x="35" y="0"/>
                  </a:cubicBezTo>
                  <a:cubicBezTo>
                    <a:pt x="24" y="2"/>
                    <a:pt x="13" y="5"/>
                    <a:pt x="2" y="8"/>
                  </a:cubicBezTo>
                  <a:cubicBezTo>
                    <a:pt x="1" y="19"/>
                    <a:pt x="0" y="29"/>
                    <a:pt x="0" y="39"/>
                  </a:cubicBezTo>
                  <a:cubicBezTo>
                    <a:pt x="0" y="153"/>
                    <a:pt x="65" y="252"/>
                    <a:pt x="160" y="300"/>
                  </a:cubicBezTo>
                  <a:cubicBezTo>
                    <a:pt x="160" y="289"/>
                    <a:pt x="161" y="277"/>
                    <a:pt x="163" y="265"/>
                  </a:cubicBezTo>
                  <a:cubicBezTo>
                    <a:pt x="85" y="220"/>
                    <a:pt x="32" y="136"/>
                    <a:pt x="32" y="39"/>
                  </a:cubicBezTo>
                  <a:close/>
                </a:path>
              </a:pathLst>
            </a:custGeom>
            <a:solidFill>
              <a:srgbClr val="A1C3FA"/>
            </a:solidFill>
            <a:ln cap="flat" cmpd="sng" w="9525">
              <a:solidFill>
                <a:srgbClr val="FFFFFF"/>
              </a:solidFill>
              <a:prstDash val="solid"/>
              <a:miter lim="8000"/>
              <a:headEnd len="sm" w="sm" type="none"/>
              <a:tailEnd len="sm" w="sm" type="none"/>
            </a:ln>
          </p:spPr>
          <p:txBody>
            <a:bodyPr anchorCtr="0" anchor="t" bIns="60925" lIns="121900" spcFirstLastPara="1" rIns="121900" wrap="square" tIns="60925">
              <a:noAutofit/>
            </a:bodyPr>
            <a:lstStyle/>
            <a:p>
              <a:pPr indent="0" lvl="0" marL="0" rtl="0" algn="l">
                <a:spcBef>
                  <a:spcPts val="0"/>
                </a:spcBef>
                <a:spcAft>
                  <a:spcPts val="0"/>
                </a:spcAft>
                <a:buNone/>
              </a:pPr>
              <a:r>
                <a:t/>
              </a:r>
              <a:endParaRPr/>
            </a:p>
          </p:txBody>
        </p:sp>
        <p:sp>
          <p:nvSpPr>
            <p:cNvPr id="319" name="Google Shape;319;p45"/>
            <p:cNvSpPr/>
            <p:nvPr/>
          </p:nvSpPr>
          <p:spPr>
            <a:xfrm rot="-2081187">
              <a:off x="3456358" y="2773799"/>
              <a:ext cx="1138968" cy="1690435"/>
            </a:xfrm>
            <a:custGeom>
              <a:rect b="b" l="l" r="r" t="t"/>
              <a:pathLst>
                <a:path extrusionOk="0" h="273" w="183">
                  <a:moveTo>
                    <a:pt x="156" y="108"/>
                  </a:moveTo>
                  <a:cubicBezTo>
                    <a:pt x="139" y="79"/>
                    <a:pt x="136" y="46"/>
                    <a:pt x="144" y="16"/>
                  </a:cubicBezTo>
                  <a:cubicBezTo>
                    <a:pt x="97" y="2"/>
                    <a:pt x="48" y="0"/>
                    <a:pt x="3" y="8"/>
                  </a:cubicBezTo>
                  <a:cubicBezTo>
                    <a:pt x="1" y="21"/>
                    <a:pt x="0" y="34"/>
                    <a:pt x="0" y="47"/>
                  </a:cubicBezTo>
                  <a:cubicBezTo>
                    <a:pt x="0" y="144"/>
                    <a:pt x="53" y="228"/>
                    <a:pt x="131" y="273"/>
                  </a:cubicBezTo>
                  <a:cubicBezTo>
                    <a:pt x="138" y="227"/>
                    <a:pt x="155" y="182"/>
                    <a:pt x="183" y="141"/>
                  </a:cubicBezTo>
                  <a:cubicBezTo>
                    <a:pt x="173" y="132"/>
                    <a:pt x="163" y="121"/>
                    <a:pt x="156" y="108"/>
                  </a:cubicBezTo>
                  <a:close/>
                </a:path>
              </a:pathLst>
            </a:custGeom>
            <a:solidFill>
              <a:srgbClr val="0D5DDF"/>
            </a:solidFill>
            <a:ln cap="flat" cmpd="sng" w="12700">
              <a:solidFill>
                <a:srgbClr val="FFFFFF"/>
              </a:solidFill>
              <a:prstDash val="solid"/>
              <a:miter lim="8000"/>
              <a:headEnd len="sm" w="sm" type="none"/>
              <a:tailEnd len="sm" w="sm" type="none"/>
            </a:ln>
          </p:spPr>
          <p:txBody>
            <a:bodyPr anchorCtr="0" anchor="t" bIns="60925" lIns="121900" spcFirstLastPara="1" rIns="121900" wrap="square" tIns="60925">
              <a:noAutofit/>
            </a:bodyPr>
            <a:lstStyle/>
            <a:p>
              <a:pPr indent="0" lvl="0" marL="0" rtl="0" algn="l">
                <a:spcBef>
                  <a:spcPts val="0"/>
                </a:spcBef>
                <a:spcAft>
                  <a:spcPts val="0"/>
                </a:spcAft>
                <a:buNone/>
              </a:pPr>
              <a:r>
                <a:t/>
              </a:r>
              <a:endParaRPr/>
            </a:p>
          </p:txBody>
        </p:sp>
        <p:sp>
          <p:nvSpPr>
            <p:cNvPr id="320" name="Google Shape;320;p45"/>
            <p:cNvSpPr txBox="1"/>
            <p:nvPr/>
          </p:nvSpPr>
          <p:spPr>
            <a:xfrm rot="2156063">
              <a:off x="3231785" y="3231412"/>
              <a:ext cx="1304574" cy="562882"/>
            </a:xfrm>
            <a:prstGeom prst="rect">
              <a:avLst/>
            </a:prstGeom>
            <a:no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300">
                  <a:solidFill>
                    <a:srgbClr val="FFFFFF"/>
                  </a:solidFill>
                  <a:latin typeface="Roboto"/>
                  <a:ea typeface="Roboto"/>
                  <a:cs typeface="Roboto"/>
                  <a:sym typeface="Roboto"/>
                </a:rPr>
                <a:t>MEASURABILITY</a:t>
              </a:r>
              <a:endParaRPr sz="1300">
                <a:solidFill>
                  <a:srgbClr val="FFFFFF"/>
                </a:solidFill>
                <a:latin typeface="Roboto"/>
                <a:ea typeface="Roboto"/>
                <a:cs typeface="Roboto"/>
                <a:sym typeface="Roboto"/>
              </a:endParaRPr>
            </a:p>
          </p:txBody>
        </p:sp>
      </p:grpSp>
      <p:grpSp>
        <p:nvGrpSpPr>
          <p:cNvPr id="321" name="Google Shape;321;p45"/>
          <p:cNvGrpSpPr/>
          <p:nvPr/>
        </p:nvGrpSpPr>
        <p:grpSpPr>
          <a:xfrm>
            <a:off x="5773583" y="4004427"/>
            <a:ext cx="3001781" cy="2527748"/>
            <a:chOff x="4337515" y="2464414"/>
            <a:chExt cx="2424506" cy="2097542"/>
          </a:xfrm>
        </p:grpSpPr>
        <p:sp>
          <p:nvSpPr>
            <p:cNvPr id="322" name="Google Shape;322;p45"/>
            <p:cNvSpPr/>
            <p:nvPr/>
          </p:nvSpPr>
          <p:spPr>
            <a:xfrm rot="-2081187">
              <a:off x="4648818" y="3375680"/>
              <a:ext cx="2119401" cy="640096"/>
            </a:xfrm>
            <a:custGeom>
              <a:rect b="b" l="l" r="r" t="t"/>
              <a:pathLst>
                <a:path extrusionOk="0" h="99" w="326">
                  <a:moveTo>
                    <a:pt x="119" y="67"/>
                  </a:moveTo>
                  <a:cubicBezTo>
                    <a:pt x="77" y="67"/>
                    <a:pt x="37" y="57"/>
                    <a:pt x="2" y="40"/>
                  </a:cubicBezTo>
                  <a:cubicBezTo>
                    <a:pt x="1" y="51"/>
                    <a:pt x="0" y="63"/>
                    <a:pt x="0" y="74"/>
                  </a:cubicBezTo>
                  <a:cubicBezTo>
                    <a:pt x="36" y="90"/>
                    <a:pt x="76" y="99"/>
                    <a:pt x="119" y="99"/>
                  </a:cubicBezTo>
                  <a:cubicBezTo>
                    <a:pt x="200" y="99"/>
                    <a:pt x="273" y="67"/>
                    <a:pt x="326" y="14"/>
                  </a:cubicBezTo>
                  <a:cubicBezTo>
                    <a:pt x="315" y="10"/>
                    <a:pt x="304" y="5"/>
                    <a:pt x="294" y="0"/>
                  </a:cubicBezTo>
                  <a:cubicBezTo>
                    <a:pt x="247" y="42"/>
                    <a:pt x="186" y="67"/>
                    <a:pt x="119" y="67"/>
                  </a:cubicBezTo>
                  <a:close/>
                </a:path>
              </a:pathLst>
            </a:custGeom>
            <a:solidFill>
              <a:srgbClr val="A1C3FA"/>
            </a:solidFill>
            <a:ln cap="flat" cmpd="sng" w="9525">
              <a:solidFill>
                <a:srgbClr val="FFFFFF"/>
              </a:solidFill>
              <a:prstDash val="solid"/>
              <a:miter lim="8000"/>
              <a:headEnd len="sm" w="sm" type="none"/>
              <a:tailEnd len="sm" w="sm" type="none"/>
            </a:ln>
          </p:spPr>
          <p:txBody>
            <a:bodyPr anchorCtr="0" anchor="t" bIns="60925" lIns="121900" spcFirstLastPara="1" rIns="121900" wrap="square" tIns="60925">
              <a:noAutofit/>
            </a:bodyPr>
            <a:lstStyle/>
            <a:p>
              <a:pPr indent="0" lvl="0" marL="0" rtl="0" algn="l">
                <a:spcBef>
                  <a:spcPts val="0"/>
                </a:spcBef>
                <a:spcAft>
                  <a:spcPts val="0"/>
                </a:spcAft>
                <a:buNone/>
              </a:pPr>
              <a:r>
                <a:t/>
              </a:r>
              <a:endParaRPr/>
            </a:p>
          </p:txBody>
        </p:sp>
        <p:sp>
          <p:nvSpPr>
            <p:cNvPr id="323" name="Google Shape;323;p45"/>
            <p:cNvSpPr/>
            <p:nvPr/>
          </p:nvSpPr>
          <p:spPr>
            <a:xfrm rot="-2081187">
              <a:off x="4457034" y="2893418"/>
              <a:ext cx="1815979" cy="987157"/>
            </a:xfrm>
            <a:custGeom>
              <a:rect b="b" l="l" r="r" t="t"/>
              <a:pathLst>
                <a:path extrusionOk="0" h="159" w="292">
                  <a:moveTo>
                    <a:pt x="182" y="1"/>
                  </a:moveTo>
                  <a:cubicBezTo>
                    <a:pt x="181" y="2"/>
                    <a:pt x="179" y="3"/>
                    <a:pt x="177" y="4"/>
                  </a:cubicBezTo>
                  <a:cubicBezTo>
                    <a:pt x="137" y="27"/>
                    <a:pt x="88" y="24"/>
                    <a:pt x="51" y="0"/>
                  </a:cubicBezTo>
                  <a:cubicBezTo>
                    <a:pt x="23" y="41"/>
                    <a:pt x="6" y="86"/>
                    <a:pt x="0" y="132"/>
                  </a:cubicBezTo>
                  <a:cubicBezTo>
                    <a:pt x="35" y="149"/>
                    <a:pt x="75" y="159"/>
                    <a:pt x="117" y="159"/>
                  </a:cubicBezTo>
                  <a:cubicBezTo>
                    <a:pt x="184" y="159"/>
                    <a:pt x="245" y="134"/>
                    <a:pt x="292" y="92"/>
                  </a:cubicBezTo>
                  <a:cubicBezTo>
                    <a:pt x="250" y="71"/>
                    <a:pt x="212" y="41"/>
                    <a:pt x="182" y="1"/>
                  </a:cubicBezTo>
                  <a:close/>
                </a:path>
              </a:pathLst>
            </a:custGeom>
            <a:solidFill>
              <a:srgbClr val="0E65F0"/>
            </a:solidFill>
            <a:ln cap="flat" cmpd="sng" w="12700">
              <a:solidFill>
                <a:srgbClr val="FFFFFF"/>
              </a:solidFill>
              <a:prstDash val="solid"/>
              <a:miter lim="8000"/>
              <a:headEnd len="sm" w="sm" type="none"/>
              <a:tailEnd len="sm" w="sm" type="none"/>
            </a:ln>
          </p:spPr>
          <p:txBody>
            <a:bodyPr anchorCtr="0" anchor="t" bIns="60925" lIns="121900" spcFirstLastPara="1" rIns="121900" wrap="square" tIns="60925">
              <a:noAutofit/>
            </a:bodyPr>
            <a:lstStyle/>
            <a:p>
              <a:pPr indent="0" lvl="0" marL="0" rtl="0" algn="l">
                <a:spcBef>
                  <a:spcPts val="0"/>
                </a:spcBef>
                <a:spcAft>
                  <a:spcPts val="0"/>
                </a:spcAft>
                <a:buNone/>
              </a:pPr>
              <a:r>
                <a:t/>
              </a:r>
              <a:endParaRPr/>
            </a:p>
          </p:txBody>
        </p:sp>
        <p:sp>
          <p:nvSpPr>
            <p:cNvPr id="324" name="Google Shape;324;p45"/>
            <p:cNvSpPr txBox="1"/>
            <p:nvPr/>
          </p:nvSpPr>
          <p:spPr>
            <a:xfrm rot="-2245873">
              <a:off x="4639442" y="3207930"/>
              <a:ext cx="1304523" cy="563064"/>
            </a:xfrm>
            <a:prstGeom prst="rect">
              <a:avLst/>
            </a:prstGeom>
            <a:noFill/>
            <a:ln>
              <a:noFill/>
            </a:ln>
          </p:spPr>
          <p:txBody>
            <a:bodyPr anchorCtr="0" anchor="ctr" bIns="121900" lIns="121900" spcFirstLastPara="1" rIns="121900" wrap="square" tIns="121900">
              <a:noAutofit/>
            </a:bodyPr>
            <a:lstStyle/>
            <a:p>
              <a:pPr indent="0" lvl="0" marL="0" rtl="0" algn="l">
                <a:spcBef>
                  <a:spcPts val="0"/>
                </a:spcBef>
                <a:spcAft>
                  <a:spcPts val="0"/>
                </a:spcAft>
                <a:buNone/>
              </a:pPr>
              <a:r>
                <a:rPr lang="en-US" sz="1300">
                  <a:solidFill>
                    <a:srgbClr val="FFFFFF"/>
                  </a:solidFill>
                  <a:latin typeface="Roboto"/>
                  <a:ea typeface="Roboto"/>
                  <a:cs typeface="Roboto"/>
                  <a:sym typeface="Roboto"/>
                </a:rPr>
                <a:t>PERMANENCE</a:t>
              </a:r>
              <a:endParaRPr sz="1300">
                <a:solidFill>
                  <a:srgbClr val="FFFFFF"/>
                </a:solidFill>
                <a:latin typeface="Roboto"/>
                <a:ea typeface="Roboto"/>
                <a:cs typeface="Roboto"/>
                <a:sym typeface="Roboto"/>
              </a:endParaRPr>
            </a:p>
          </p:txBody>
        </p:sp>
      </p:grpSp>
      <p:grpSp>
        <p:nvGrpSpPr>
          <p:cNvPr id="325" name="Google Shape;325;p45"/>
          <p:cNvGrpSpPr/>
          <p:nvPr/>
        </p:nvGrpSpPr>
        <p:grpSpPr>
          <a:xfrm>
            <a:off x="4443344" y="1120526"/>
            <a:ext cx="2902235" cy="2856893"/>
            <a:chOff x="3263096" y="71333"/>
            <a:chExt cx="2344104" cy="2370669"/>
          </a:xfrm>
        </p:grpSpPr>
        <p:sp>
          <p:nvSpPr>
            <p:cNvPr id="326" name="Google Shape;326;p45"/>
            <p:cNvSpPr/>
            <p:nvPr/>
          </p:nvSpPr>
          <p:spPr>
            <a:xfrm rot="-2081187">
              <a:off x="3407226" y="525393"/>
              <a:ext cx="1943480" cy="1113468"/>
            </a:xfrm>
            <a:custGeom>
              <a:rect b="b" l="l" r="r" t="t"/>
              <a:pathLst>
                <a:path extrusionOk="0" h="172" w="299">
                  <a:moveTo>
                    <a:pt x="45" y="32"/>
                  </a:moveTo>
                  <a:cubicBezTo>
                    <a:pt x="146" y="32"/>
                    <a:pt x="233" y="89"/>
                    <a:pt x="276" y="172"/>
                  </a:cubicBezTo>
                  <a:cubicBezTo>
                    <a:pt x="284" y="164"/>
                    <a:pt x="292" y="155"/>
                    <a:pt x="299" y="146"/>
                  </a:cubicBezTo>
                  <a:cubicBezTo>
                    <a:pt x="248" y="59"/>
                    <a:pt x="153" y="0"/>
                    <a:pt x="45" y="0"/>
                  </a:cubicBezTo>
                  <a:cubicBezTo>
                    <a:pt x="30" y="0"/>
                    <a:pt x="14" y="1"/>
                    <a:pt x="0" y="3"/>
                  </a:cubicBezTo>
                  <a:cubicBezTo>
                    <a:pt x="6" y="13"/>
                    <a:pt x="12" y="23"/>
                    <a:pt x="18" y="33"/>
                  </a:cubicBezTo>
                  <a:cubicBezTo>
                    <a:pt x="27" y="32"/>
                    <a:pt x="36" y="32"/>
                    <a:pt x="45" y="32"/>
                  </a:cubicBezTo>
                  <a:close/>
                </a:path>
              </a:pathLst>
            </a:custGeom>
            <a:solidFill>
              <a:srgbClr val="A1C3FA"/>
            </a:solidFill>
            <a:ln cap="flat" cmpd="sng" w="9525">
              <a:solidFill>
                <a:srgbClr val="FFFFFF"/>
              </a:solidFill>
              <a:prstDash val="solid"/>
              <a:miter lim="8000"/>
              <a:headEnd len="sm" w="sm" type="none"/>
              <a:tailEnd len="sm" w="sm" type="none"/>
            </a:ln>
          </p:spPr>
          <p:txBody>
            <a:bodyPr anchorCtr="0" anchor="t" bIns="60925" lIns="121900" spcFirstLastPara="1" rIns="121900" wrap="square" tIns="60925">
              <a:noAutofit/>
            </a:bodyPr>
            <a:lstStyle/>
            <a:p>
              <a:pPr indent="0" lvl="0" marL="0" rtl="0" algn="l">
                <a:spcBef>
                  <a:spcPts val="0"/>
                </a:spcBef>
                <a:spcAft>
                  <a:spcPts val="0"/>
                </a:spcAft>
                <a:buNone/>
              </a:pPr>
              <a:r>
                <a:t/>
              </a:r>
              <a:endParaRPr/>
            </a:p>
          </p:txBody>
        </p:sp>
        <p:sp>
          <p:nvSpPr>
            <p:cNvPr id="327" name="Google Shape;327;p45"/>
            <p:cNvSpPr/>
            <p:nvPr/>
          </p:nvSpPr>
          <p:spPr>
            <a:xfrm rot="-2081187">
              <a:off x="3761328" y="760580"/>
              <a:ext cx="1606237" cy="1343790"/>
            </a:xfrm>
            <a:custGeom>
              <a:rect b="b" l="l" r="r" t="t"/>
              <a:pathLst>
                <a:path extrusionOk="0" h="217" w="258">
                  <a:moveTo>
                    <a:pt x="132" y="200"/>
                  </a:moveTo>
                  <a:cubicBezTo>
                    <a:pt x="135" y="205"/>
                    <a:pt x="138" y="211"/>
                    <a:pt x="140" y="217"/>
                  </a:cubicBezTo>
                  <a:cubicBezTo>
                    <a:pt x="186" y="200"/>
                    <a:pt x="227" y="174"/>
                    <a:pt x="258" y="140"/>
                  </a:cubicBezTo>
                  <a:cubicBezTo>
                    <a:pt x="215" y="57"/>
                    <a:pt x="128" y="0"/>
                    <a:pt x="27" y="0"/>
                  </a:cubicBezTo>
                  <a:cubicBezTo>
                    <a:pt x="18" y="0"/>
                    <a:pt x="9" y="0"/>
                    <a:pt x="0" y="1"/>
                  </a:cubicBezTo>
                  <a:cubicBezTo>
                    <a:pt x="21" y="43"/>
                    <a:pt x="34" y="90"/>
                    <a:pt x="34" y="140"/>
                  </a:cubicBezTo>
                  <a:cubicBezTo>
                    <a:pt x="74" y="142"/>
                    <a:pt x="111" y="163"/>
                    <a:pt x="132" y="200"/>
                  </a:cubicBezTo>
                  <a:close/>
                </a:path>
              </a:pathLst>
            </a:custGeom>
            <a:solidFill>
              <a:srgbClr val="0944A1"/>
            </a:solidFill>
            <a:ln cap="flat" cmpd="sng" w="12700">
              <a:solidFill>
                <a:srgbClr val="FFFFFF"/>
              </a:solidFill>
              <a:prstDash val="solid"/>
              <a:miter lim="8000"/>
              <a:headEnd len="sm" w="sm" type="none"/>
              <a:tailEnd len="sm" w="sm" type="none"/>
            </a:ln>
          </p:spPr>
          <p:txBody>
            <a:bodyPr anchorCtr="0" anchor="t" bIns="60925" lIns="121900" spcFirstLastPara="1" rIns="121900" wrap="square" tIns="60925">
              <a:noAutofit/>
            </a:bodyPr>
            <a:lstStyle/>
            <a:p>
              <a:pPr indent="0" lvl="0" marL="0" rtl="0" algn="l">
                <a:spcBef>
                  <a:spcPts val="0"/>
                </a:spcBef>
                <a:spcAft>
                  <a:spcPts val="0"/>
                </a:spcAft>
                <a:buNone/>
              </a:pPr>
              <a:r>
                <a:t/>
              </a:r>
              <a:endParaRPr/>
            </a:p>
          </p:txBody>
        </p:sp>
        <p:sp>
          <p:nvSpPr>
            <p:cNvPr id="328" name="Google Shape;328;p45"/>
            <p:cNvSpPr txBox="1"/>
            <p:nvPr/>
          </p:nvSpPr>
          <p:spPr>
            <a:xfrm>
              <a:off x="3919788" y="1123225"/>
              <a:ext cx="1304400" cy="563100"/>
            </a:xfrm>
            <a:prstGeom prst="rect">
              <a:avLst/>
            </a:prstGeom>
            <a:no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300">
                  <a:solidFill>
                    <a:srgbClr val="FFFFFF"/>
                  </a:solidFill>
                  <a:latin typeface="Roboto"/>
                  <a:ea typeface="Roboto"/>
                  <a:cs typeface="Roboto"/>
                  <a:sym typeface="Roboto"/>
                </a:rPr>
                <a:t>UNIVERSALITY</a:t>
              </a:r>
              <a:endParaRPr sz="1300">
                <a:solidFill>
                  <a:srgbClr val="FFFFFF"/>
                </a:solidFill>
                <a:latin typeface="Roboto"/>
                <a:ea typeface="Roboto"/>
                <a:cs typeface="Roboto"/>
                <a:sym typeface="Roboto"/>
              </a:endParaRPr>
            </a:p>
          </p:txBody>
        </p:sp>
      </p:grpSp>
      <p:grpSp>
        <p:nvGrpSpPr>
          <p:cNvPr id="329" name="Google Shape;329;p45"/>
          <p:cNvGrpSpPr/>
          <p:nvPr/>
        </p:nvGrpSpPr>
        <p:grpSpPr>
          <a:xfrm>
            <a:off x="6090278" y="2003916"/>
            <a:ext cx="2808929" cy="2945264"/>
            <a:chOff x="4593307" y="804376"/>
            <a:chExt cx="2268741" cy="2444000"/>
          </a:xfrm>
        </p:grpSpPr>
        <p:sp>
          <p:nvSpPr>
            <p:cNvPr id="330" name="Google Shape;330;p45"/>
            <p:cNvSpPr/>
            <p:nvPr/>
          </p:nvSpPr>
          <p:spPr>
            <a:xfrm rot="-2081188">
              <a:off x="5623193" y="814800"/>
              <a:ext cx="698156" cy="2118270"/>
            </a:xfrm>
            <a:custGeom>
              <a:rect b="b" l="l" r="r" t="t"/>
              <a:pathLst>
                <a:path extrusionOk="0" h="328" w="107">
                  <a:moveTo>
                    <a:pt x="52" y="26"/>
                  </a:moveTo>
                  <a:cubicBezTo>
                    <a:pt x="67" y="59"/>
                    <a:pt x="75" y="95"/>
                    <a:pt x="75" y="132"/>
                  </a:cubicBezTo>
                  <a:cubicBezTo>
                    <a:pt x="75" y="204"/>
                    <a:pt x="46" y="268"/>
                    <a:pt x="0" y="315"/>
                  </a:cubicBezTo>
                  <a:cubicBezTo>
                    <a:pt x="10" y="320"/>
                    <a:pt x="21" y="325"/>
                    <a:pt x="32" y="328"/>
                  </a:cubicBezTo>
                  <a:cubicBezTo>
                    <a:pt x="78" y="276"/>
                    <a:pt x="107" y="208"/>
                    <a:pt x="107" y="132"/>
                  </a:cubicBezTo>
                  <a:cubicBezTo>
                    <a:pt x="107" y="85"/>
                    <a:pt x="95" y="40"/>
                    <a:pt x="75" y="0"/>
                  </a:cubicBezTo>
                  <a:cubicBezTo>
                    <a:pt x="68" y="9"/>
                    <a:pt x="60" y="18"/>
                    <a:pt x="52" y="26"/>
                  </a:cubicBezTo>
                  <a:close/>
                </a:path>
              </a:pathLst>
            </a:custGeom>
            <a:solidFill>
              <a:srgbClr val="A1C3FA"/>
            </a:solidFill>
            <a:ln cap="flat" cmpd="sng" w="9525">
              <a:solidFill>
                <a:srgbClr val="FFFFFF"/>
              </a:solidFill>
              <a:prstDash val="solid"/>
              <a:miter lim="8000"/>
              <a:headEnd len="sm" w="sm" type="none"/>
              <a:tailEnd len="sm" w="sm" type="none"/>
            </a:ln>
          </p:spPr>
          <p:txBody>
            <a:bodyPr anchorCtr="0" anchor="t" bIns="60925" lIns="121900" spcFirstLastPara="1" rIns="121900" wrap="square" tIns="60925">
              <a:noAutofit/>
            </a:bodyPr>
            <a:lstStyle/>
            <a:p>
              <a:pPr indent="0" lvl="0" marL="0" rtl="0" algn="l">
                <a:spcBef>
                  <a:spcPts val="0"/>
                </a:spcBef>
                <a:spcAft>
                  <a:spcPts val="0"/>
                </a:spcAft>
                <a:buNone/>
              </a:pPr>
              <a:r>
                <a:t/>
              </a:r>
              <a:endParaRPr/>
            </a:p>
          </p:txBody>
        </p:sp>
        <p:sp>
          <p:nvSpPr>
            <p:cNvPr id="331" name="Google Shape;331;p45"/>
            <p:cNvSpPr/>
            <p:nvPr/>
          </p:nvSpPr>
          <p:spPr>
            <a:xfrm rot="-2081187">
              <a:off x="5001092" y="1289142"/>
              <a:ext cx="1148261" cy="1791718"/>
            </a:xfrm>
            <a:custGeom>
              <a:rect b="b" l="l" r="r" t="t"/>
              <a:pathLst>
                <a:path extrusionOk="0" h="289" w="184">
                  <a:moveTo>
                    <a:pt x="161" y="0"/>
                  </a:moveTo>
                  <a:cubicBezTo>
                    <a:pt x="128" y="34"/>
                    <a:pt x="87" y="60"/>
                    <a:pt x="40" y="76"/>
                  </a:cubicBezTo>
                  <a:cubicBezTo>
                    <a:pt x="52" y="121"/>
                    <a:pt x="36" y="170"/>
                    <a:pt x="0" y="200"/>
                  </a:cubicBezTo>
                  <a:cubicBezTo>
                    <a:pt x="29" y="240"/>
                    <a:pt x="67" y="270"/>
                    <a:pt x="109" y="289"/>
                  </a:cubicBezTo>
                  <a:cubicBezTo>
                    <a:pt x="155" y="242"/>
                    <a:pt x="184" y="178"/>
                    <a:pt x="184" y="106"/>
                  </a:cubicBezTo>
                  <a:cubicBezTo>
                    <a:pt x="184" y="69"/>
                    <a:pt x="176" y="33"/>
                    <a:pt x="161" y="0"/>
                  </a:cubicBezTo>
                  <a:close/>
                </a:path>
              </a:pathLst>
            </a:custGeom>
            <a:solidFill>
              <a:srgbClr val="307BF3"/>
            </a:solidFill>
            <a:ln cap="flat" cmpd="sng" w="12700">
              <a:solidFill>
                <a:srgbClr val="FFFFFF"/>
              </a:solidFill>
              <a:prstDash val="solid"/>
              <a:miter lim="8000"/>
              <a:headEnd len="sm" w="sm" type="none"/>
              <a:tailEnd len="sm" w="sm" type="none"/>
            </a:ln>
          </p:spPr>
          <p:txBody>
            <a:bodyPr anchorCtr="0" anchor="t" bIns="60925" lIns="121900" spcFirstLastPara="1" rIns="121900" wrap="square" tIns="60925">
              <a:noAutofit/>
            </a:bodyPr>
            <a:lstStyle/>
            <a:p>
              <a:pPr indent="0" lvl="0" marL="0" rtl="0" algn="l">
                <a:spcBef>
                  <a:spcPts val="0"/>
                </a:spcBef>
                <a:spcAft>
                  <a:spcPts val="0"/>
                </a:spcAft>
                <a:buNone/>
              </a:pPr>
              <a:r>
                <a:t/>
              </a:r>
              <a:endParaRPr/>
            </a:p>
          </p:txBody>
        </p:sp>
        <p:sp>
          <p:nvSpPr>
            <p:cNvPr id="332" name="Google Shape;332;p45"/>
            <p:cNvSpPr txBox="1"/>
            <p:nvPr/>
          </p:nvSpPr>
          <p:spPr>
            <a:xfrm rot="4352156">
              <a:off x="5032997" y="1939707"/>
              <a:ext cx="1304532" cy="562935"/>
            </a:xfrm>
            <a:prstGeom prst="rect">
              <a:avLst/>
            </a:prstGeom>
            <a:noFill/>
            <a:ln>
              <a:noFill/>
            </a:ln>
          </p:spPr>
          <p:txBody>
            <a:bodyPr anchorCtr="0" anchor="ctr" bIns="121900" lIns="121900" spcFirstLastPara="1" rIns="121900" wrap="square" tIns="121900">
              <a:noAutofit/>
            </a:bodyPr>
            <a:lstStyle/>
            <a:p>
              <a:pPr indent="0" lvl="0" marL="0" rtl="0" algn="l">
                <a:spcBef>
                  <a:spcPts val="0"/>
                </a:spcBef>
                <a:spcAft>
                  <a:spcPts val="0"/>
                </a:spcAft>
                <a:buNone/>
              </a:pPr>
              <a:r>
                <a:rPr lang="en-US" sz="1300">
                  <a:solidFill>
                    <a:srgbClr val="FFFFFF"/>
                  </a:solidFill>
                  <a:latin typeface="Roboto"/>
                  <a:ea typeface="Roboto"/>
                  <a:cs typeface="Roboto"/>
                  <a:sym typeface="Roboto"/>
                </a:rPr>
                <a:t>UNIQUENESS</a:t>
              </a:r>
              <a:endParaRPr sz="1300">
                <a:solidFill>
                  <a:srgbClr val="FFFFFF"/>
                </a:solidFill>
                <a:latin typeface="Roboto"/>
                <a:ea typeface="Roboto"/>
                <a:cs typeface="Roboto"/>
                <a:sym typeface="Roboto"/>
              </a:endParaRPr>
            </a:p>
          </p:txBody>
        </p:sp>
      </p:gr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6" name="Shape 336"/>
        <p:cNvGrpSpPr/>
        <p:nvPr/>
      </p:nvGrpSpPr>
      <p:grpSpPr>
        <a:xfrm>
          <a:off x="0" y="0"/>
          <a:ext cx="0" cy="0"/>
          <a:chOff x="0" y="0"/>
          <a:chExt cx="0" cy="0"/>
        </a:xfrm>
      </p:grpSpPr>
      <p:sp>
        <p:nvSpPr>
          <p:cNvPr id="337" name="Google Shape;337;p46"/>
          <p:cNvSpPr txBox="1"/>
          <p:nvPr>
            <p:ph type="title"/>
          </p:nvPr>
        </p:nvSpPr>
        <p:spPr>
          <a:xfrm>
            <a:off x="1097280" y="286603"/>
            <a:ext cx="10058400" cy="14508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US"/>
              <a:t>More on Biometrics	Authentication</a:t>
            </a:r>
            <a:endParaRPr/>
          </a:p>
        </p:txBody>
      </p:sp>
      <p:sp>
        <p:nvSpPr>
          <p:cNvPr id="338" name="Google Shape;338;p46"/>
          <p:cNvSpPr txBox="1"/>
          <p:nvPr>
            <p:ph idx="1" type="body"/>
          </p:nvPr>
        </p:nvSpPr>
        <p:spPr>
          <a:xfrm>
            <a:off x="1097275" y="1845707"/>
            <a:ext cx="9091200" cy="4457100"/>
          </a:xfrm>
          <a:prstGeom prst="rect">
            <a:avLst/>
          </a:prstGeom>
        </p:spPr>
        <p:txBody>
          <a:bodyPr anchorCtr="0" anchor="t" bIns="45700" lIns="0" spcFirstLastPara="1" rIns="0" wrap="square" tIns="45700">
            <a:noAutofit/>
          </a:bodyPr>
          <a:lstStyle/>
          <a:p>
            <a:pPr indent="-342900" lvl="0" marL="457200" rtl="0" algn="l">
              <a:spcBef>
                <a:spcPts val="1200"/>
              </a:spcBef>
              <a:spcAft>
                <a:spcPts val="0"/>
              </a:spcAft>
              <a:buClr>
                <a:srgbClr val="585858"/>
              </a:buClr>
              <a:buSzPts val="1800"/>
              <a:buFont typeface="Arial"/>
              <a:buChar char=" "/>
            </a:pPr>
            <a:r>
              <a:rPr lang="en-US" sz="1800">
                <a:solidFill>
                  <a:srgbClr val="585858"/>
                </a:solidFill>
                <a:highlight>
                  <a:srgbClr val="FFFFFF"/>
                </a:highlight>
                <a:latin typeface="Arial"/>
                <a:ea typeface="Arial"/>
                <a:cs typeface="Arial"/>
                <a:sym typeface="Arial"/>
              </a:rPr>
              <a:t>The biometric information is read, stored, &amp; is made available for compariso</a:t>
            </a:r>
            <a:r>
              <a:rPr lang="en-US" sz="1800">
                <a:solidFill>
                  <a:srgbClr val="585858"/>
                </a:solidFill>
                <a:highlight>
                  <a:srgbClr val="FFFFFF"/>
                </a:highlight>
                <a:latin typeface="Arial"/>
                <a:ea typeface="Arial"/>
                <a:cs typeface="Arial"/>
                <a:sym typeface="Arial"/>
              </a:rPr>
              <a:t>n with “live” information. </a:t>
            </a:r>
            <a:endParaRPr sz="1800">
              <a:solidFill>
                <a:srgbClr val="585858"/>
              </a:solidFill>
              <a:highlight>
                <a:srgbClr val="FFFFFF"/>
              </a:highlight>
              <a:latin typeface="Arial"/>
              <a:ea typeface="Arial"/>
              <a:cs typeface="Arial"/>
              <a:sym typeface="Arial"/>
            </a:endParaRPr>
          </a:p>
          <a:p>
            <a:pPr indent="457200" lvl="0" marL="0" rtl="0" algn="l">
              <a:spcBef>
                <a:spcPts val="1200"/>
              </a:spcBef>
              <a:spcAft>
                <a:spcPts val="0"/>
              </a:spcAft>
              <a:buNone/>
            </a:pPr>
            <a:r>
              <a:t/>
            </a:r>
            <a:endParaRPr b="1" sz="1800">
              <a:solidFill>
                <a:srgbClr val="FF0000"/>
              </a:solidFill>
              <a:highlight>
                <a:srgbClr val="FFFFFF"/>
              </a:highlight>
              <a:latin typeface="Arial"/>
              <a:ea typeface="Arial"/>
              <a:cs typeface="Arial"/>
              <a:sym typeface="Arial"/>
            </a:endParaRPr>
          </a:p>
          <a:p>
            <a:pPr indent="457200" lvl="0" marL="0" rtl="0" algn="l">
              <a:spcBef>
                <a:spcPts val="1200"/>
              </a:spcBef>
              <a:spcAft>
                <a:spcPts val="0"/>
              </a:spcAft>
              <a:buClr>
                <a:schemeClr val="dk1"/>
              </a:buClr>
              <a:buSzPts val="1100"/>
              <a:buFont typeface="Arial"/>
              <a:buNone/>
            </a:pPr>
            <a:r>
              <a:rPr b="1" lang="en-US" sz="1800">
                <a:solidFill>
                  <a:srgbClr val="585858"/>
                </a:solidFill>
                <a:highlight>
                  <a:srgbClr val="FFFFFF"/>
                </a:highlight>
                <a:latin typeface="Arial"/>
                <a:ea typeface="Arial"/>
                <a:cs typeface="Arial"/>
                <a:sym typeface="Arial"/>
              </a:rPr>
              <a:t>PHYSICAL COMPONENTS:</a:t>
            </a:r>
            <a:endParaRPr b="1" sz="1800">
              <a:solidFill>
                <a:srgbClr val="585858"/>
              </a:solidFill>
              <a:highlight>
                <a:srgbClr val="FFFFFF"/>
              </a:highlight>
              <a:latin typeface="Arial"/>
              <a:ea typeface="Arial"/>
              <a:cs typeface="Arial"/>
              <a:sym typeface="Arial"/>
            </a:endParaRPr>
          </a:p>
          <a:p>
            <a:pPr indent="-342900" lvl="0" marL="457200" rtl="0" algn="l">
              <a:spcBef>
                <a:spcPts val="1200"/>
              </a:spcBef>
              <a:spcAft>
                <a:spcPts val="0"/>
              </a:spcAft>
              <a:buClr>
                <a:srgbClr val="585858"/>
              </a:buClr>
              <a:buSzPts val="1800"/>
              <a:buFont typeface="Arial"/>
              <a:buChar char=" "/>
            </a:pPr>
            <a:r>
              <a:t/>
            </a:r>
            <a:endParaRPr/>
          </a:p>
        </p:txBody>
      </p:sp>
      <p:grpSp>
        <p:nvGrpSpPr>
          <p:cNvPr id="339" name="Google Shape;339;p46"/>
          <p:cNvGrpSpPr/>
          <p:nvPr/>
        </p:nvGrpSpPr>
        <p:grpSpPr>
          <a:xfrm>
            <a:off x="1980664" y="3598943"/>
            <a:ext cx="7943855" cy="2573948"/>
            <a:chOff x="1909039" y="3670568"/>
            <a:chExt cx="7943855" cy="2573948"/>
          </a:xfrm>
        </p:grpSpPr>
        <p:grpSp>
          <p:nvGrpSpPr>
            <p:cNvPr id="340" name="Google Shape;340;p46"/>
            <p:cNvGrpSpPr/>
            <p:nvPr/>
          </p:nvGrpSpPr>
          <p:grpSpPr>
            <a:xfrm>
              <a:off x="1909089" y="5386537"/>
              <a:ext cx="7943768" cy="857979"/>
              <a:chOff x="1593000" y="2322568"/>
              <a:chExt cx="5957975" cy="643500"/>
            </a:xfrm>
          </p:grpSpPr>
          <p:sp>
            <p:nvSpPr>
              <p:cNvPr id="341" name="Google Shape;341;p46"/>
              <p:cNvSpPr/>
              <p:nvPr/>
            </p:nvSpPr>
            <p:spPr>
              <a:xfrm>
                <a:off x="3728375" y="2322568"/>
                <a:ext cx="3822600" cy="643500"/>
              </a:xfrm>
              <a:prstGeom prst="rect">
                <a:avLst/>
              </a:prstGeom>
              <a:solidFill>
                <a:srgbClr val="EEEEEE"/>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42" name="Google Shape;342;p46"/>
              <p:cNvSpPr/>
              <p:nvPr/>
            </p:nvSpPr>
            <p:spPr>
              <a:xfrm flipH="1">
                <a:off x="2283025" y="2322575"/>
                <a:ext cx="1844400" cy="642600"/>
              </a:xfrm>
              <a:prstGeom prst="rect">
                <a:avLst/>
              </a:prstGeom>
              <a:solidFill>
                <a:srgbClr val="0C58D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43" name="Google Shape;343;p46"/>
              <p:cNvSpPr/>
              <p:nvPr/>
            </p:nvSpPr>
            <p:spPr>
              <a:xfrm rot="-5400000">
                <a:off x="3501574" y="1934671"/>
                <a:ext cx="643356" cy="1419149"/>
              </a:xfrm>
              <a:prstGeom prst="flowChartOffpageConnector">
                <a:avLst/>
              </a:prstGeom>
              <a:solidFill>
                <a:srgbClr val="0C58D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44" name="Google Shape;344;p46"/>
              <p:cNvSpPr/>
              <p:nvPr/>
            </p:nvSpPr>
            <p:spPr>
              <a:xfrm>
                <a:off x="2342625" y="2399951"/>
                <a:ext cx="1940700" cy="495900"/>
              </a:xfrm>
              <a:prstGeom prst="rect">
                <a:avLst/>
              </a:prstGeom>
              <a:noFill/>
              <a:ln>
                <a:noFill/>
              </a:ln>
            </p:spPr>
            <p:txBody>
              <a:bodyPr anchorCtr="0" anchor="ctr" bIns="121900" lIns="121900" spcFirstLastPara="1" rIns="121900" wrap="square" tIns="121900">
                <a:noAutofit/>
              </a:bodyPr>
              <a:lstStyle/>
              <a:p>
                <a:pPr indent="0" lvl="0" marL="0" rtl="0" algn="l">
                  <a:lnSpc>
                    <a:spcPct val="115000"/>
                  </a:lnSpc>
                  <a:spcBef>
                    <a:spcPts val="0"/>
                  </a:spcBef>
                  <a:spcAft>
                    <a:spcPts val="0"/>
                  </a:spcAft>
                  <a:buNone/>
                </a:pPr>
                <a:r>
                  <a:rPr lang="en-US" sz="1300">
                    <a:solidFill>
                      <a:srgbClr val="FFFFFF"/>
                    </a:solidFill>
                    <a:latin typeface="Roboto Medium"/>
                    <a:ea typeface="Roboto Medium"/>
                    <a:cs typeface="Roboto Medium"/>
                    <a:sym typeface="Roboto Medium"/>
                  </a:rPr>
                  <a:t>DATABASE</a:t>
                </a:r>
                <a:endParaRPr sz="1300">
                  <a:solidFill>
                    <a:srgbClr val="FFFFFF"/>
                  </a:solidFill>
                  <a:latin typeface="Roboto"/>
                  <a:ea typeface="Roboto"/>
                  <a:cs typeface="Roboto"/>
                  <a:sym typeface="Roboto"/>
                </a:endParaRPr>
              </a:p>
            </p:txBody>
          </p:sp>
          <p:sp>
            <p:nvSpPr>
              <p:cNvPr id="345" name="Google Shape;345;p46"/>
              <p:cNvSpPr/>
              <p:nvPr/>
            </p:nvSpPr>
            <p:spPr>
              <a:xfrm>
                <a:off x="1593000" y="2322568"/>
                <a:ext cx="690000" cy="642300"/>
              </a:xfrm>
              <a:prstGeom prst="rect">
                <a:avLst/>
              </a:prstGeom>
              <a:solidFill>
                <a:srgbClr val="0D5DDF"/>
              </a:solidFill>
              <a:ln>
                <a:noFill/>
              </a:ln>
              <a:effectLst>
                <a:outerShdw blurRad="71438" rotWithShape="0" algn="bl" dir="2700000" dist="28575">
                  <a:srgbClr val="000000">
                    <a:alpha val="17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46" name="Google Shape;346;p46"/>
              <p:cNvSpPr/>
              <p:nvPr/>
            </p:nvSpPr>
            <p:spPr>
              <a:xfrm>
                <a:off x="1593000" y="2322575"/>
                <a:ext cx="690000" cy="642600"/>
              </a:xfrm>
              <a:prstGeom prst="rect">
                <a:avLst/>
              </a:prstGeom>
              <a:solidFill>
                <a:srgbClr val="0E65F0"/>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3500">
                    <a:solidFill>
                      <a:srgbClr val="FFFFFF"/>
                    </a:solidFill>
                    <a:latin typeface="Roboto Thin"/>
                    <a:ea typeface="Roboto Thin"/>
                    <a:cs typeface="Roboto Thin"/>
                    <a:sym typeface="Roboto Thin"/>
                  </a:rPr>
                  <a:t>03</a:t>
                </a:r>
                <a:endParaRPr sz="3500">
                  <a:solidFill>
                    <a:srgbClr val="FFFFFF"/>
                  </a:solidFill>
                  <a:latin typeface="Roboto Thin"/>
                  <a:ea typeface="Roboto Thin"/>
                  <a:cs typeface="Roboto Thin"/>
                  <a:sym typeface="Roboto Thin"/>
                </a:endParaRPr>
              </a:p>
            </p:txBody>
          </p:sp>
          <p:sp>
            <p:nvSpPr>
              <p:cNvPr id="347" name="Google Shape;347;p46"/>
              <p:cNvSpPr/>
              <p:nvPr/>
            </p:nvSpPr>
            <p:spPr>
              <a:xfrm>
                <a:off x="4387850" y="2323750"/>
                <a:ext cx="2971200" cy="642300"/>
              </a:xfrm>
              <a:prstGeom prst="rect">
                <a:avLst/>
              </a:prstGeom>
              <a:noFill/>
              <a:ln>
                <a:noFill/>
              </a:ln>
            </p:spPr>
            <p:txBody>
              <a:bodyPr anchorCtr="0" anchor="ctr" bIns="121900" lIns="121900" spcFirstLastPara="1" rIns="121900" wrap="square" tIns="121900">
                <a:noAutofit/>
              </a:bodyPr>
              <a:lstStyle/>
              <a:p>
                <a:pPr indent="-317500" lvl="0" marL="457200" rtl="0" algn="l">
                  <a:lnSpc>
                    <a:spcPct val="90000"/>
                  </a:lnSpc>
                  <a:spcBef>
                    <a:spcPts val="1200"/>
                  </a:spcBef>
                  <a:spcAft>
                    <a:spcPts val="0"/>
                  </a:spcAft>
                  <a:buClr>
                    <a:srgbClr val="0000FF"/>
                  </a:buClr>
                  <a:buSzPts val="1400"/>
                  <a:buChar char="●"/>
                </a:pPr>
                <a:r>
                  <a:rPr lang="en-US">
                    <a:solidFill>
                      <a:srgbClr val="0000FF"/>
                    </a:solidFill>
                  </a:rPr>
                  <a:t>The database is required to store the biometric templates.</a:t>
                </a:r>
                <a:endParaRPr>
                  <a:solidFill>
                    <a:srgbClr val="0000FF"/>
                  </a:solidFill>
                  <a:latin typeface="Calibri"/>
                  <a:ea typeface="Calibri"/>
                  <a:cs typeface="Calibri"/>
                  <a:sym typeface="Calibri"/>
                </a:endParaRPr>
              </a:p>
              <a:p>
                <a:pPr indent="0" lvl="0" marL="0" rtl="0" algn="l">
                  <a:lnSpc>
                    <a:spcPct val="115000"/>
                  </a:lnSpc>
                  <a:spcBef>
                    <a:spcPts val="200"/>
                  </a:spcBef>
                  <a:spcAft>
                    <a:spcPts val="0"/>
                  </a:spcAft>
                  <a:buNone/>
                </a:pPr>
                <a:r>
                  <a:t/>
                </a:r>
                <a:endParaRPr sz="1100">
                  <a:solidFill>
                    <a:srgbClr val="0C58D3"/>
                  </a:solidFill>
                  <a:latin typeface="Roboto"/>
                  <a:ea typeface="Roboto"/>
                  <a:cs typeface="Roboto"/>
                  <a:sym typeface="Roboto"/>
                </a:endParaRPr>
              </a:p>
            </p:txBody>
          </p:sp>
        </p:grpSp>
        <p:grpSp>
          <p:nvGrpSpPr>
            <p:cNvPr id="348" name="Google Shape;348;p46"/>
            <p:cNvGrpSpPr/>
            <p:nvPr/>
          </p:nvGrpSpPr>
          <p:grpSpPr>
            <a:xfrm>
              <a:off x="1909039" y="4528546"/>
              <a:ext cx="7943855" cy="857979"/>
              <a:chOff x="1593000" y="2322568"/>
              <a:chExt cx="5958040" cy="643500"/>
            </a:xfrm>
          </p:grpSpPr>
          <p:sp>
            <p:nvSpPr>
              <p:cNvPr id="349" name="Google Shape;349;p46"/>
              <p:cNvSpPr/>
              <p:nvPr/>
            </p:nvSpPr>
            <p:spPr>
              <a:xfrm>
                <a:off x="3728375" y="2322568"/>
                <a:ext cx="3822600" cy="643500"/>
              </a:xfrm>
              <a:prstGeom prst="rect">
                <a:avLst/>
              </a:prstGeom>
              <a:solidFill>
                <a:srgbClr val="EEEEEE"/>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50" name="Google Shape;350;p46"/>
              <p:cNvSpPr/>
              <p:nvPr/>
            </p:nvSpPr>
            <p:spPr>
              <a:xfrm flipH="1">
                <a:off x="2283025" y="2322575"/>
                <a:ext cx="1844400" cy="642600"/>
              </a:xfrm>
              <a:prstGeom prst="rect">
                <a:avLst/>
              </a:prstGeom>
              <a:solidFill>
                <a:srgbClr val="0C58D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51" name="Google Shape;351;p46"/>
              <p:cNvSpPr/>
              <p:nvPr/>
            </p:nvSpPr>
            <p:spPr>
              <a:xfrm rot="-5400000">
                <a:off x="3501574" y="1934671"/>
                <a:ext cx="643356" cy="1419149"/>
              </a:xfrm>
              <a:prstGeom prst="flowChartOffpageConnector">
                <a:avLst/>
              </a:prstGeom>
              <a:solidFill>
                <a:srgbClr val="0C58D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52" name="Google Shape;352;p46"/>
              <p:cNvSpPr/>
              <p:nvPr/>
            </p:nvSpPr>
            <p:spPr>
              <a:xfrm>
                <a:off x="2342625" y="2399951"/>
                <a:ext cx="1940700" cy="495900"/>
              </a:xfrm>
              <a:prstGeom prst="rect">
                <a:avLst/>
              </a:prstGeom>
              <a:noFill/>
              <a:ln>
                <a:noFill/>
              </a:ln>
            </p:spPr>
            <p:txBody>
              <a:bodyPr anchorCtr="0" anchor="ctr" bIns="121900" lIns="121900" spcFirstLastPara="1" rIns="121900" wrap="square" tIns="121900">
                <a:noAutofit/>
              </a:bodyPr>
              <a:lstStyle/>
              <a:p>
                <a:pPr indent="0" lvl="0" marL="0" rtl="0" algn="l">
                  <a:lnSpc>
                    <a:spcPct val="115000"/>
                  </a:lnSpc>
                  <a:spcBef>
                    <a:spcPts val="0"/>
                  </a:spcBef>
                  <a:spcAft>
                    <a:spcPts val="0"/>
                  </a:spcAft>
                  <a:buNone/>
                </a:pPr>
                <a:r>
                  <a:rPr lang="en-US" sz="1300">
                    <a:solidFill>
                      <a:srgbClr val="FFFFFF"/>
                    </a:solidFill>
                    <a:latin typeface="Roboto Medium"/>
                    <a:ea typeface="Roboto Medium"/>
                    <a:cs typeface="Roboto Medium"/>
                    <a:sym typeface="Roboto Medium"/>
                  </a:rPr>
                  <a:t>BIOMETRIC APPLICATION</a:t>
                </a:r>
                <a:endParaRPr sz="1300">
                  <a:solidFill>
                    <a:srgbClr val="FFFFFF"/>
                  </a:solidFill>
                  <a:latin typeface="Roboto"/>
                  <a:ea typeface="Roboto"/>
                  <a:cs typeface="Roboto"/>
                  <a:sym typeface="Roboto"/>
                </a:endParaRPr>
              </a:p>
            </p:txBody>
          </p:sp>
          <p:sp>
            <p:nvSpPr>
              <p:cNvPr id="353" name="Google Shape;353;p46"/>
              <p:cNvSpPr/>
              <p:nvPr/>
            </p:nvSpPr>
            <p:spPr>
              <a:xfrm>
                <a:off x="1593000" y="2322568"/>
                <a:ext cx="690000" cy="642300"/>
              </a:xfrm>
              <a:prstGeom prst="rect">
                <a:avLst/>
              </a:prstGeom>
              <a:solidFill>
                <a:srgbClr val="0D5DDF"/>
              </a:solidFill>
              <a:ln>
                <a:noFill/>
              </a:ln>
              <a:effectLst>
                <a:outerShdw blurRad="71438" rotWithShape="0" algn="bl" dir="2700000" dist="28575">
                  <a:srgbClr val="000000">
                    <a:alpha val="17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54" name="Google Shape;354;p46"/>
              <p:cNvSpPr/>
              <p:nvPr/>
            </p:nvSpPr>
            <p:spPr>
              <a:xfrm>
                <a:off x="1593000" y="2322575"/>
                <a:ext cx="690000" cy="642600"/>
              </a:xfrm>
              <a:prstGeom prst="rect">
                <a:avLst/>
              </a:prstGeom>
              <a:solidFill>
                <a:srgbClr val="0E65F0"/>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3500">
                    <a:solidFill>
                      <a:srgbClr val="FFFFFF"/>
                    </a:solidFill>
                    <a:latin typeface="Roboto Thin"/>
                    <a:ea typeface="Roboto Thin"/>
                    <a:cs typeface="Roboto Thin"/>
                    <a:sym typeface="Roboto Thin"/>
                  </a:rPr>
                  <a:t>02</a:t>
                </a:r>
                <a:endParaRPr sz="3500">
                  <a:solidFill>
                    <a:srgbClr val="FFFFFF"/>
                  </a:solidFill>
                  <a:latin typeface="Roboto Thin"/>
                  <a:ea typeface="Roboto Thin"/>
                  <a:cs typeface="Roboto Thin"/>
                  <a:sym typeface="Roboto Thin"/>
                </a:endParaRPr>
              </a:p>
            </p:txBody>
          </p:sp>
          <p:sp>
            <p:nvSpPr>
              <p:cNvPr id="355" name="Google Shape;355;p46"/>
              <p:cNvSpPr/>
              <p:nvPr/>
            </p:nvSpPr>
            <p:spPr>
              <a:xfrm>
                <a:off x="4387840" y="2323752"/>
                <a:ext cx="3163200" cy="642300"/>
              </a:xfrm>
              <a:prstGeom prst="rect">
                <a:avLst/>
              </a:prstGeom>
              <a:noFill/>
              <a:ln>
                <a:noFill/>
              </a:ln>
            </p:spPr>
            <p:txBody>
              <a:bodyPr anchorCtr="0" anchor="ctr" bIns="121900" lIns="121900" spcFirstLastPara="1" rIns="121900" wrap="square" tIns="121900">
                <a:noAutofit/>
              </a:bodyPr>
              <a:lstStyle/>
              <a:p>
                <a:pPr indent="-425450" lvl="0" marL="609600" rtl="0" algn="l">
                  <a:lnSpc>
                    <a:spcPct val="90000"/>
                  </a:lnSpc>
                  <a:spcBef>
                    <a:spcPts val="1200"/>
                  </a:spcBef>
                  <a:spcAft>
                    <a:spcPts val="0"/>
                  </a:spcAft>
                  <a:buClr>
                    <a:srgbClr val="0000FF"/>
                  </a:buClr>
                  <a:buSzPts val="1900"/>
                  <a:buChar char="●"/>
                </a:pPr>
                <a:r>
                  <a:rPr lang="en-US">
                    <a:solidFill>
                      <a:srgbClr val="0000FF"/>
                    </a:solidFill>
                  </a:rPr>
                  <a:t>T</a:t>
                </a:r>
                <a:r>
                  <a:rPr lang="en-US">
                    <a:solidFill>
                      <a:srgbClr val="0000FF"/>
                    </a:solidFill>
                  </a:rPr>
                  <a:t>here has to be a computer system to compute &amp; compare features</a:t>
                </a:r>
                <a:endParaRPr>
                  <a:solidFill>
                    <a:srgbClr val="0000FF"/>
                  </a:solidFill>
                </a:endParaRPr>
              </a:p>
              <a:p>
                <a:pPr indent="0" lvl="0" marL="609600" rtl="0" algn="l">
                  <a:lnSpc>
                    <a:spcPct val="115000"/>
                  </a:lnSpc>
                  <a:spcBef>
                    <a:spcPts val="200"/>
                  </a:spcBef>
                  <a:spcAft>
                    <a:spcPts val="0"/>
                  </a:spcAft>
                  <a:buNone/>
                </a:pPr>
                <a:r>
                  <a:t/>
                </a:r>
                <a:endParaRPr sz="1100">
                  <a:solidFill>
                    <a:srgbClr val="0C58D3"/>
                  </a:solidFill>
                  <a:latin typeface="Roboto"/>
                  <a:ea typeface="Roboto"/>
                  <a:cs typeface="Roboto"/>
                  <a:sym typeface="Roboto"/>
                </a:endParaRPr>
              </a:p>
            </p:txBody>
          </p:sp>
        </p:grpSp>
        <p:grpSp>
          <p:nvGrpSpPr>
            <p:cNvPr id="356" name="Google Shape;356;p46"/>
            <p:cNvGrpSpPr/>
            <p:nvPr/>
          </p:nvGrpSpPr>
          <p:grpSpPr>
            <a:xfrm>
              <a:off x="1909089" y="3670568"/>
              <a:ext cx="7943768" cy="857979"/>
              <a:chOff x="1593000" y="2322568"/>
              <a:chExt cx="5957975" cy="643500"/>
            </a:xfrm>
          </p:grpSpPr>
          <p:sp>
            <p:nvSpPr>
              <p:cNvPr id="357" name="Google Shape;357;p46"/>
              <p:cNvSpPr/>
              <p:nvPr/>
            </p:nvSpPr>
            <p:spPr>
              <a:xfrm>
                <a:off x="3728375" y="2322568"/>
                <a:ext cx="3822600" cy="643500"/>
              </a:xfrm>
              <a:prstGeom prst="rect">
                <a:avLst/>
              </a:prstGeom>
              <a:solidFill>
                <a:srgbClr val="EEEEEE"/>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58" name="Google Shape;358;p46"/>
              <p:cNvSpPr/>
              <p:nvPr/>
            </p:nvSpPr>
            <p:spPr>
              <a:xfrm flipH="1">
                <a:off x="2283025" y="2322575"/>
                <a:ext cx="1844400" cy="642600"/>
              </a:xfrm>
              <a:prstGeom prst="rect">
                <a:avLst/>
              </a:prstGeom>
              <a:solidFill>
                <a:srgbClr val="0C58D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59" name="Google Shape;359;p46"/>
              <p:cNvSpPr/>
              <p:nvPr/>
            </p:nvSpPr>
            <p:spPr>
              <a:xfrm rot="-5400000">
                <a:off x="3501574" y="1934671"/>
                <a:ext cx="643356" cy="1419149"/>
              </a:xfrm>
              <a:prstGeom prst="flowChartOffpageConnector">
                <a:avLst/>
              </a:prstGeom>
              <a:solidFill>
                <a:srgbClr val="0C58D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60" name="Google Shape;360;p46"/>
              <p:cNvSpPr/>
              <p:nvPr/>
            </p:nvSpPr>
            <p:spPr>
              <a:xfrm>
                <a:off x="2342625" y="2399951"/>
                <a:ext cx="1940700" cy="495900"/>
              </a:xfrm>
              <a:prstGeom prst="rect">
                <a:avLst/>
              </a:prstGeom>
              <a:noFill/>
              <a:ln>
                <a:noFill/>
              </a:ln>
            </p:spPr>
            <p:txBody>
              <a:bodyPr anchorCtr="0" anchor="ctr" bIns="121900" lIns="121900" spcFirstLastPara="1" rIns="121900" wrap="square" tIns="121900">
                <a:noAutofit/>
              </a:bodyPr>
              <a:lstStyle/>
              <a:p>
                <a:pPr indent="0" lvl="0" marL="0" rtl="0" algn="l">
                  <a:lnSpc>
                    <a:spcPct val="115000"/>
                  </a:lnSpc>
                  <a:spcBef>
                    <a:spcPts val="0"/>
                  </a:spcBef>
                  <a:spcAft>
                    <a:spcPts val="0"/>
                  </a:spcAft>
                  <a:buNone/>
                </a:pPr>
                <a:r>
                  <a:rPr lang="en-US" sz="1300">
                    <a:solidFill>
                      <a:srgbClr val="FFFFFF"/>
                    </a:solidFill>
                    <a:latin typeface="Roboto Medium"/>
                    <a:ea typeface="Roboto Medium"/>
                    <a:cs typeface="Roboto Medium"/>
                    <a:sym typeface="Roboto Medium"/>
                  </a:rPr>
                  <a:t>SENSOR</a:t>
                </a:r>
                <a:endParaRPr sz="1300">
                  <a:solidFill>
                    <a:srgbClr val="FFFFFF"/>
                  </a:solidFill>
                  <a:latin typeface="Roboto"/>
                  <a:ea typeface="Roboto"/>
                  <a:cs typeface="Roboto"/>
                  <a:sym typeface="Roboto"/>
                </a:endParaRPr>
              </a:p>
            </p:txBody>
          </p:sp>
          <p:sp>
            <p:nvSpPr>
              <p:cNvPr id="361" name="Google Shape;361;p46"/>
              <p:cNvSpPr/>
              <p:nvPr/>
            </p:nvSpPr>
            <p:spPr>
              <a:xfrm>
                <a:off x="1593000" y="2322568"/>
                <a:ext cx="690000" cy="642300"/>
              </a:xfrm>
              <a:prstGeom prst="rect">
                <a:avLst/>
              </a:prstGeom>
              <a:solidFill>
                <a:srgbClr val="0D5DDF"/>
              </a:solidFill>
              <a:ln>
                <a:noFill/>
              </a:ln>
              <a:effectLst>
                <a:outerShdw blurRad="71438" rotWithShape="0" algn="bl" dir="2700000" dist="28575">
                  <a:srgbClr val="000000">
                    <a:alpha val="17000"/>
                  </a:srgbClr>
                </a:outerShdw>
              </a:effectLst>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62" name="Google Shape;362;p46"/>
              <p:cNvSpPr/>
              <p:nvPr/>
            </p:nvSpPr>
            <p:spPr>
              <a:xfrm>
                <a:off x="1593000" y="2322575"/>
                <a:ext cx="690000" cy="642600"/>
              </a:xfrm>
              <a:prstGeom prst="rect">
                <a:avLst/>
              </a:prstGeom>
              <a:solidFill>
                <a:srgbClr val="0E65F0"/>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3500">
                    <a:solidFill>
                      <a:srgbClr val="FFFFFF"/>
                    </a:solidFill>
                    <a:latin typeface="Roboto Thin"/>
                    <a:ea typeface="Roboto Thin"/>
                    <a:cs typeface="Roboto Thin"/>
                    <a:sym typeface="Roboto Thin"/>
                  </a:rPr>
                  <a:t>01</a:t>
                </a:r>
                <a:endParaRPr sz="3500">
                  <a:solidFill>
                    <a:srgbClr val="FFFFFF"/>
                  </a:solidFill>
                  <a:latin typeface="Roboto Thin"/>
                  <a:ea typeface="Roboto Thin"/>
                  <a:cs typeface="Roboto Thin"/>
                  <a:sym typeface="Roboto Thin"/>
                </a:endParaRPr>
              </a:p>
            </p:txBody>
          </p:sp>
          <p:sp>
            <p:nvSpPr>
              <p:cNvPr id="363" name="Google Shape;363;p46"/>
              <p:cNvSpPr/>
              <p:nvPr/>
            </p:nvSpPr>
            <p:spPr>
              <a:xfrm>
                <a:off x="4387850" y="2323750"/>
                <a:ext cx="2971200" cy="642300"/>
              </a:xfrm>
              <a:prstGeom prst="rect">
                <a:avLst/>
              </a:prstGeom>
              <a:noFill/>
              <a:ln>
                <a:noFill/>
              </a:ln>
            </p:spPr>
            <p:txBody>
              <a:bodyPr anchorCtr="0" anchor="ctr" bIns="121900" lIns="121900" spcFirstLastPara="1" rIns="121900" wrap="square" tIns="121900">
                <a:noAutofit/>
              </a:bodyPr>
              <a:lstStyle/>
              <a:p>
                <a:pPr indent="-393700" lvl="0" marL="609600" rtl="0" algn="l">
                  <a:lnSpc>
                    <a:spcPct val="90000"/>
                  </a:lnSpc>
                  <a:spcBef>
                    <a:spcPts val="1200"/>
                  </a:spcBef>
                  <a:spcAft>
                    <a:spcPts val="0"/>
                  </a:spcAft>
                  <a:buClr>
                    <a:srgbClr val="0000FF"/>
                  </a:buClr>
                  <a:buSzPts val="1400"/>
                  <a:buFont typeface="Roboto"/>
                  <a:buChar char="●"/>
                </a:pPr>
                <a:r>
                  <a:rPr lang="en-US">
                    <a:solidFill>
                      <a:srgbClr val="0000FF"/>
                    </a:solidFill>
                  </a:rPr>
                  <a:t>This is what records your information, as well as reads it when your biometric information needs to be recognized.</a:t>
                </a:r>
                <a:endParaRPr>
                  <a:solidFill>
                    <a:srgbClr val="0000FF"/>
                  </a:solidFill>
                  <a:latin typeface="Roboto"/>
                  <a:ea typeface="Roboto"/>
                  <a:cs typeface="Roboto"/>
                  <a:sym typeface="Roboto"/>
                </a:endParaRPr>
              </a:p>
            </p:txBody>
          </p:sp>
        </p:grpSp>
      </p:gr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7" name="Shape 367"/>
        <p:cNvGrpSpPr/>
        <p:nvPr/>
      </p:nvGrpSpPr>
      <p:grpSpPr>
        <a:xfrm>
          <a:off x="0" y="0"/>
          <a:ext cx="0" cy="0"/>
          <a:chOff x="0" y="0"/>
          <a:chExt cx="0" cy="0"/>
        </a:xfrm>
      </p:grpSpPr>
      <p:sp>
        <p:nvSpPr>
          <p:cNvPr id="368" name="Google Shape;368;p47"/>
          <p:cNvSpPr txBox="1"/>
          <p:nvPr>
            <p:ph type="title"/>
          </p:nvPr>
        </p:nvSpPr>
        <p:spPr>
          <a:xfrm>
            <a:off x="1097280" y="286603"/>
            <a:ext cx="10058400" cy="14508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US"/>
              <a:t>Biometric Authentication contd.</a:t>
            </a:r>
            <a:endParaRPr/>
          </a:p>
        </p:txBody>
      </p:sp>
      <p:sp>
        <p:nvSpPr>
          <p:cNvPr id="369" name="Google Shape;369;p47"/>
          <p:cNvSpPr txBox="1"/>
          <p:nvPr>
            <p:ph idx="1" type="body"/>
          </p:nvPr>
        </p:nvSpPr>
        <p:spPr>
          <a:xfrm>
            <a:off x="1097280" y="1845734"/>
            <a:ext cx="10058400" cy="4023300"/>
          </a:xfrm>
          <a:prstGeom prst="rect">
            <a:avLst/>
          </a:prstGeom>
        </p:spPr>
        <p:txBody>
          <a:bodyPr anchorCtr="0" anchor="t" bIns="45700" lIns="0" spcFirstLastPara="1" rIns="0" wrap="square" tIns="45700">
            <a:noAutofit/>
          </a:bodyPr>
          <a:lstStyle/>
          <a:p>
            <a:pPr indent="-342900" lvl="0" marL="457200" rtl="0" algn="l">
              <a:spcBef>
                <a:spcPts val="1200"/>
              </a:spcBef>
              <a:spcAft>
                <a:spcPts val="0"/>
              </a:spcAft>
              <a:buSzPts val="1800"/>
              <a:buAutoNum type="arabicPeriod"/>
            </a:pPr>
            <a:r>
              <a:rPr b="1" lang="en-US"/>
              <a:t>Enrollment</a:t>
            </a:r>
            <a:endParaRPr b="1"/>
          </a:p>
          <a:p>
            <a:pPr indent="-342900" lvl="0" marL="457200" rtl="0" algn="l">
              <a:spcBef>
                <a:spcPts val="0"/>
              </a:spcBef>
              <a:spcAft>
                <a:spcPts val="0"/>
              </a:spcAft>
              <a:buSzPts val="1800"/>
              <a:buAutoNum type="arabicPeriod"/>
            </a:pPr>
            <a:r>
              <a:rPr b="1" lang="en-US"/>
              <a:t>Verification/Authentication</a:t>
            </a:r>
            <a:endParaRPr b="1"/>
          </a:p>
        </p:txBody>
      </p:sp>
      <p:pic>
        <p:nvPicPr>
          <p:cNvPr id="370" name="Google Shape;370;p47"/>
          <p:cNvPicPr preferRelativeResize="0"/>
          <p:nvPr/>
        </p:nvPicPr>
        <p:blipFill rotWithShape="1">
          <a:blip r:embed="rId3">
            <a:alphaModFix/>
          </a:blip>
          <a:srcRect b="6133" l="0" r="0" t="12300"/>
          <a:stretch/>
        </p:blipFill>
        <p:spPr>
          <a:xfrm>
            <a:off x="2076738" y="2679725"/>
            <a:ext cx="8099475" cy="3676651"/>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4" name="Shape 374"/>
        <p:cNvGrpSpPr/>
        <p:nvPr/>
      </p:nvGrpSpPr>
      <p:grpSpPr>
        <a:xfrm>
          <a:off x="0" y="0"/>
          <a:ext cx="0" cy="0"/>
          <a:chOff x="0" y="0"/>
          <a:chExt cx="0" cy="0"/>
        </a:xfrm>
      </p:grpSpPr>
      <p:sp>
        <p:nvSpPr>
          <p:cNvPr id="375" name="Google Shape;375;p48"/>
          <p:cNvSpPr txBox="1"/>
          <p:nvPr>
            <p:ph type="title"/>
          </p:nvPr>
        </p:nvSpPr>
        <p:spPr>
          <a:xfrm>
            <a:off x="1097280" y="286603"/>
            <a:ext cx="10058400" cy="14508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US"/>
              <a:t>Fingerprint Authentication</a:t>
            </a:r>
            <a:endParaRPr/>
          </a:p>
        </p:txBody>
      </p:sp>
      <p:sp>
        <p:nvSpPr>
          <p:cNvPr id="376" name="Google Shape;376;p48"/>
          <p:cNvSpPr txBox="1"/>
          <p:nvPr>
            <p:ph idx="1" type="body"/>
          </p:nvPr>
        </p:nvSpPr>
        <p:spPr>
          <a:xfrm>
            <a:off x="1097274" y="1845725"/>
            <a:ext cx="5716800" cy="4023300"/>
          </a:xfrm>
          <a:prstGeom prst="rect">
            <a:avLst/>
          </a:prstGeom>
        </p:spPr>
        <p:txBody>
          <a:bodyPr anchorCtr="0" anchor="t" bIns="45700" lIns="0" spcFirstLastPara="1" rIns="0" wrap="square" tIns="45700">
            <a:noAutofit/>
          </a:bodyPr>
          <a:lstStyle/>
          <a:p>
            <a:pPr indent="-342900" lvl="0" marL="457200" rtl="0" algn="l">
              <a:spcBef>
                <a:spcPts val="1200"/>
              </a:spcBef>
              <a:spcAft>
                <a:spcPts val="0"/>
              </a:spcAft>
              <a:buClr>
                <a:srgbClr val="585858"/>
              </a:buClr>
              <a:buSzPts val="1800"/>
              <a:buFont typeface="Arial"/>
              <a:buChar char=" "/>
            </a:pPr>
            <a:r>
              <a:rPr lang="en-US" sz="1800">
                <a:solidFill>
                  <a:srgbClr val="585858"/>
                </a:solidFill>
                <a:highlight>
                  <a:srgbClr val="FFFFFF"/>
                </a:highlight>
                <a:latin typeface="Arial"/>
                <a:ea typeface="Arial"/>
                <a:cs typeface="Arial"/>
                <a:sym typeface="Arial"/>
              </a:rPr>
              <a:t>Captures the unique pattern of ridges and valleys on a finger.</a:t>
            </a:r>
            <a:endParaRPr sz="1800">
              <a:solidFill>
                <a:srgbClr val="585858"/>
              </a:solidFill>
              <a:highlight>
                <a:srgbClr val="FFFFFF"/>
              </a:highlight>
              <a:latin typeface="Arial"/>
              <a:ea typeface="Arial"/>
              <a:cs typeface="Arial"/>
              <a:sym typeface="Arial"/>
            </a:endParaRPr>
          </a:p>
          <a:p>
            <a:pPr indent="-342900" lvl="0" marL="457200" rtl="0" algn="l">
              <a:spcBef>
                <a:spcPts val="0"/>
              </a:spcBef>
              <a:spcAft>
                <a:spcPts val="0"/>
              </a:spcAft>
              <a:buClr>
                <a:srgbClr val="585858"/>
              </a:buClr>
              <a:buSzPts val="1800"/>
              <a:buFont typeface="Arial"/>
              <a:buChar char=" "/>
            </a:pPr>
            <a:r>
              <a:rPr lang="en-US" sz="1800">
                <a:solidFill>
                  <a:srgbClr val="585858"/>
                </a:solidFill>
                <a:highlight>
                  <a:srgbClr val="FFFFFF"/>
                </a:highlight>
                <a:latin typeface="Arial"/>
                <a:ea typeface="Arial"/>
                <a:cs typeface="Arial"/>
                <a:sym typeface="Arial"/>
              </a:rPr>
              <a:t>Eg: Apple’s Touch ID</a:t>
            </a:r>
            <a:endParaRPr sz="1800">
              <a:solidFill>
                <a:srgbClr val="585858"/>
              </a:solidFill>
              <a:highlight>
                <a:srgbClr val="FFFFFF"/>
              </a:highlight>
              <a:latin typeface="Arial"/>
              <a:ea typeface="Arial"/>
              <a:cs typeface="Arial"/>
              <a:sym typeface="Arial"/>
            </a:endParaRPr>
          </a:p>
          <a:p>
            <a:pPr indent="-342900" lvl="0" marL="457200" rtl="0" algn="l">
              <a:spcBef>
                <a:spcPts val="0"/>
              </a:spcBef>
              <a:spcAft>
                <a:spcPts val="0"/>
              </a:spcAft>
              <a:buClr>
                <a:srgbClr val="585858"/>
              </a:buClr>
              <a:buSzPts val="1800"/>
              <a:buFont typeface="Arial"/>
              <a:buChar char=" "/>
            </a:pPr>
            <a:r>
              <a:t/>
            </a:r>
            <a:endParaRPr sz="1800">
              <a:solidFill>
                <a:srgbClr val="585858"/>
              </a:solidFill>
              <a:highlight>
                <a:srgbClr val="FFFFFF"/>
              </a:highlight>
              <a:latin typeface="Arial"/>
              <a:ea typeface="Arial"/>
              <a:cs typeface="Arial"/>
              <a:sym typeface="Arial"/>
            </a:endParaRPr>
          </a:p>
          <a:p>
            <a:pPr indent="0" lvl="0" marL="457200" rtl="0" algn="l">
              <a:spcBef>
                <a:spcPts val="1200"/>
              </a:spcBef>
              <a:spcAft>
                <a:spcPts val="0"/>
              </a:spcAft>
              <a:buNone/>
            </a:pPr>
            <a:r>
              <a:rPr lang="en-US" sz="1800">
                <a:solidFill>
                  <a:srgbClr val="585858"/>
                </a:solidFill>
                <a:highlight>
                  <a:srgbClr val="FFFFFF"/>
                </a:highlight>
                <a:latin typeface="Arial"/>
                <a:ea typeface="Arial"/>
                <a:cs typeface="Arial"/>
                <a:sym typeface="Arial"/>
              </a:rPr>
              <a:t>Numerous applications: Civilian and commercial applications like military, law enforcement, medicine, education, civil service, forensics, driver license registration, cellular phone access, computer log-in and so on. </a:t>
            </a:r>
            <a:endParaRPr sz="1800">
              <a:solidFill>
                <a:srgbClr val="585858"/>
              </a:solidFill>
              <a:highlight>
                <a:srgbClr val="FFFFFF"/>
              </a:highlight>
              <a:latin typeface="Arial"/>
              <a:ea typeface="Arial"/>
              <a:cs typeface="Arial"/>
              <a:sym typeface="Arial"/>
            </a:endParaRPr>
          </a:p>
          <a:p>
            <a:pPr indent="-342900" lvl="0" marL="457200" rtl="0" algn="l">
              <a:spcBef>
                <a:spcPts val="1200"/>
              </a:spcBef>
              <a:spcAft>
                <a:spcPts val="0"/>
              </a:spcAft>
              <a:buClr>
                <a:srgbClr val="585858"/>
              </a:buClr>
              <a:buSzPts val="1800"/>
              <a:buFont typeface="Arial"/>
              <a:buChar char=" "/>
            </a:pPr>
            <a:r>
              <a:t/>
            </a:r>
            <a:endParaRPr sz="1800">
              <a:solidFill>
                <a:srgbClr val="585858"/>
              </a:solidFill>
              <a:highlight>
                <a:srgbClr val="FFFFFF"/>
              </a:highlight>
              <a:latin typeface="Arial"/>
              <a:ea typeface="Arial"/>
              <a:cs typeface="Arial"/>
              <a:sym typeface="Arial"/>
            </a:endParaRPr>
          </a:p>
          <a:p>
            <a:pPr indent="-342900" lvl="0" marL="457200" rtl="0" algn="l">
              <a:spcBef>
                <a:spcPts val="0"/>
              </a:spcBef>
              <a:spcAft>
                <a:spcPts val="0"/>
              </a:spcAft>
              <a:buClr>
                <a:srgbClr val="585858"/>
              </a:buClr>
              <a:buSzPts val="1800"/>
              <a:buFont typeface="Arial"/>
              <a:buChar char=" "/>
            </a:pPr>
            <a:r>
              <a:t/>
            </a:r>
            <a:endParaRPr sz="1800">
              <a:solidFill>
                <a:srgbClr val="585858"/>
              </a:solidFill>
              <a:latin typeface="Arial"/>
              <a:ea typeface="Arial"/>
              <a:cs typeface="Arial"/>
              <a:sym typeface="Arial"/>
            </a:endParaRPr>
          </a:p>
          <a:p>
            <a:pPr indent="-342900" lvl="0" marL="457200" rtl="0" algn="l">
              <a:spcBef>
                <a:spcPts val="0"/>
              </a:spcBef>
              <a:spcAft>
                <a:spcPts val="0"/>
              </a:spcAft>
              <a:buClr>
                <a:srgbClr val="585858"/>
              </a:buClr>
              <a:buSzPts val="1800"/>
              <a:buFont typeface="Arial"/>
              <a:buChar char=" "/>
            </a:pPr>
            <a:r>
              <a:t/>
            </a:r>
            <a:endParaRPr sz="1800">
              <a:solidFill>
                <a:srgbClr val="585858"/>
              </a:solidFill>
              <a:highlight>
                <a:srgbClr val="FFFFFF"/>
              </a:highlight>
              <a:latin typeface="Arial"/>
              <a:ea typeface="Arial"/>
              <a:cs typeface="Arial"/>
              <a:sym typeface="Arial"/>
            </a:endParaRPr>
          </a:p>
          <a:p>
            <a:pPr indent="0" lvl="0" marL="0" rtl="0" algn="l">
              <a:spcBef>
                <a:spcPts val="1200"/>
              </a:spcBef>
              <a:spcAft>
                <a:spcPts val="200"/>
              </a:spcAft>
              <a:buNone/>
            </a:pPr>
            <a:r>
              <a:t/>
            </a:r>
            <a:endParaRPr sz="1800">
              <a:solidFill>
                <a:srgbClr val="585858"/>
              </a:solidFill>
              <a:highlight>
                <a:srgbClr val="FFFFFF"/>
              </a:highlight>
              <a:latin typeface="Arial"/>
              <a:ea typeface="Arial"/>
              <a:cs typeface="Arial"/>
              <a:sym typeface="Arial"/>
            </a:endParaRPr>
          </a:p>
        </p:txBody>
      </p:sp>
      <p:pic>
        <p:nvPicPr>
          <p:cNvPr id="377" name="Google Shape;377;p48"/>
          <p:cNvPicPr preferRelativeResize="0"/>
          <p:nvPr/>
        </p:nvPicPr>
        <p:blipFill>
          <a:blip r:embed="rId3">
            <a:alphaModFix/>
          </a:blip>
          <a:stretch>
            <a:fillRect/>
          </a:stretch>
        </p:blipFill>
        <p:spPr>
          <a:xfrm>
            <a:off x="7349776" y="2142586"/>
            <a:ext cx="4572775" cy="3429581"/>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1" name="Shape 381"/>
        <p:cNvGrpSpPr/>
        <p:nvPr/>
      </p:nvGrpSpPr>
      <p:grpSpPr>
        <a:xfrm>
          <a:off x="0" y="0"/>
          <a:ext cx="0" cy="0"/>
          <a:chOff x="0" y="0"/>
          <a:chExt cx="0" cy="0"/>
        </a:xfrm>
      </p:grpSpPr>
      <p:sp>
        <p:nvSpPr>
          <p:cNvPr id="382" name="Google Shape;382;p49"/>
          <p:cNvSpPr txBox="1"/>
          <p:nvPr>
            <p:ph type="title"/>
          </p:nvPr>
        </p:nvSpPr>
        <p:spPr>
          <a:xfrm>
            <a:off x="1097280" y="286603"/>
            <a:ext cx="10058400" cy="14508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US"/>
              <a:t>Fingerprint Authentication contd.</a:t>
            </a:r>
            <a:endParaRPr/>
          </a:p>
        </p:txBody>
      </p:sp>
      <p:sp>
        <p:nvSpPr>
          <p:cNvPr id="383" name="Google Shape;383;p49"/>
          <p:cNvSpPr txBox="1"/>
          <p:nvPr>
            <p:ph idx="1" type="body"/>
          </p:nvPr>
        </p:nvSpPr>
        <p:spPr>
          <a:xfrm>
            <a:off x="4476502" y="1845725"/>
            <a:ext cx="6679200" cy="4023300"/>
          </a:xfrm>
          <a:prstGeom prst="rect">
            <a:avLst/>
          </a:prstGeom>
        </p:spPr>
        <p:txBody>
          <a:bodyPr anchorCtr="0" anchor="t" bIns="45700" lIns="0" spcFirstLastPara="1" rIns="0" wrap="square" tIns="45700">
            <a:noAutofit/>
          </a:bodyPr>
          <a:lstStyle/>
          <a:p>
            <a:pPr indent="0" lvl="0" marL="0" rtl="0" algn="l">
              <a:spcBef>
                <a:spcPts val="1200"/>
              </a:spcBef>
              <a:spcAft>
                <a:spcPts val="0"/>
              </a:spcAft>
              <a:buNone/>
            </a:pPr>
            <a:r>
              <a:rPr lang="en-US">
                <a:solidFill>
                  <a:srgbClr val="222222"/>
                </a:solidFill>
                <a:highlight>
                  <a:srgbClr val="FFFFFF"/>
                </a:highlight>
                <a:latin typeface="Arial"/>
                <a:ea typeface="Arial"/>
                <a:cs typeface="Arial"/>
                <a:sym typeface="Arial"/>
              </a:rPr>
              <a:t>During enrollment or verification, each print is analyzed for very specific features called </a:t>
            </a:r>
            <a:r>
              <a:rPr b="1" lang="en-US">
                <a:solidFill>
                  <a:srgbClr val="222222"/>
                </a:solidFill>
                <a:highlight>
                  <a:srgbClr val="FFFFFF"/>
                </a:highlight>
                <a:latin typeface="Arial"/>
                <a:ea typeface="Arial"/>
                <a:cs typeface="Arial"/>
                <a:sym typeface="Arial"/>
              </a:rPr>
              <a:t>minutiae</a:t>
            </a:r>
            <a:r>
              <a:rPr lang="en-US">
                <a:solidFill>
                  <a:srgbClr val="222222"/>
                </a:solidFill>
                <a:highlight>
                  <a:srgbClr val="FFFFFF"/>
                </a:highlight>
                <a:latin typeface="Arial"/>
                <a:ea typeface="Arial"/>
                <a:cs typeface="Arial"/>
                <a:sym typeface="Arial"/>
              </a:rPr>
              <a:t>, where the lines in your fingerprint terminate or split in two. </a:t>
            </a:r>
            <a:endParaRPr>
              <a:solidFill>
                <a:srgbClr val="222222"/>
              </a:solidFill>
              <a:highlight>
                <a:srgbClr val="FFFFFF"/>
              </a:highlight>
              <a:latin typeface="Arial"/>
              <a:ea typeface="Arial"/>
              <a:cs typeface="Arial"/>
              <a:sym typeface="Arial"/>
            </a:endParaRPr>
          </a:p>
          <a:p>
            <a:pPr indent="0" lvl="0" marL="0" rtl="0" algn="l">
              <a:spcBef>
                <a:spcPts val="1200"/>
              </a:spcBef>
              <a:spcAft>
                <a:spcPts val="0"/>
              </a:spcAft>
              <a:buNone/>
            </a:pPr>
            <a:r>
              <a:rPr lang="en-US">
                <a:solidFill>
                  <a:srgbClr val="222222"/>
                </a:solidFill>
                <a:highlight>
                  <a:srgbClr val="FFFFFF"/>
                </a:highlight>
                <a:latin typeface="Arial"/>
                <a:ea typeface="Arial"/>
                <a:cs typeface="Arial"/>
                <a:sym typeface="Arial"/>
              </a:rPr>
              <a:t>The computer measures the distances and angles between these features—a bit like drawing lines between them—and then uses an algorithm to turn this information into a unique numeric code.</a:t>
            </a:r>
            <a:endParaRPr>
              <a:solidFill>
                <a:srgbClr val="222222"/>
              </a:solidFill>
              <a:highlight>
                <a:srgbClr val="FFFFFF"/>
              </a:highlight>
              <a:latin typeface="Arial"/>
              <a:ea typeface="Arial"/>
              <a:cs typeface="Arial"/>
              <a:sym typeface="Arial"/>
            </a:endParaRPr>
          </a:p>
          <a:p>
            <a:pPr indent="0" lvl="0" marL="0" rtl="0" algn="l">
              <a:spcBef>
                <a:spcPts val="1200"/>
              </a:spcBef>
              <a:spcAft>
                <a:spcPts val="200"/>
              </a:spcAft>
              <a:buNone/>
            </a:pPr>
            <a:r>
              <a:rPr lang="en-US">
                <a:solidFill>
                  <a:srgbClr val="222222"/>
                </a:solidFill>
                <a:highlight>
                  <a:srgbClr val="FFFFFF"/>
                </a:highlight>
                <a:latin typeface="Arial"/>
                <a:ea typeface="Arial"/>
                <a:cs typeface="Arial"/>
                <a:sym typeface="Arial"/>
              </a:rPr>
              <a:t> Comparing fingerprints is then simply a matter of comparing their unique codes. If the codes match, the prints match, and the person gains access.</a:t>
            </a:r>
            <a:endParaRPr/>
          </a:p>
        </p:txBody>
      </p:sp>
      <p:pic>
        <p:nvPicPr>
          <p:cNvPr id="384" name="Google Shape;384;p49"/>
          <p:cNvPicPr preferRelativeResize="0"/>
          <p:nvPr/>
        </p:nvPicPr>
        <p:blipFill>
          <a:blip r:embed="rId3">
            <a:alphaModFix/>
          </a:blip>
          <a:stretch>
            <a:fillRect/>
          </a:stretch>
        </p:blipFill>
        <p:spPr>
          <a:xfrm>
            <a:off x="674225" y="1982350"/>
            <a:ext cx="3353650" cy="335365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8" name="Shape 388"/>
        <p:cNvGrpSpPr/>
        <p:nvPr/>
      </p:nvGrpSpPr>
      <p:grpSpPr>
        <a:xfrm>
          <a:off x="0" y="0"/>
          <a:ext cx="0" cy="0"/>
          <a:chOff x="0" y="0"/>
          <a:chExt cx="0" cy="0"/>
        </a:xfrm>
      </p:grpSpPr>
      <p:sp>
        <p:nvSpPr>
          <p:cNvPr id="389" name="Google Shape;389;p50"/>
          <p:cNvSpPr txBox="1"/>
          <p:nvPr>
            <p:ph type="title"/>
          </p:nvPr>
        </p:nvSpPr>
        <p:spPr>
          <a:xfrm>
            <a:off x="1097280" y="286603"/>
            <a:ext cx="10058400" cy="14508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US"/>
              <a:t>The Data Process</a:t>
            </a:r>
            <a:endParaRPr/>
          </a:p>
        </p:txBody>
      </p:sp>
      <p:sp>
        <p:nvSpPr>
          <p:cNvPr id="390" name="Google Shape;390;p50"/>
          <p:cNvSpPr txBox="1"/>
          <p:nvPr>
            <p:ph idx="1" type="body"/>
          </p:nvPr>
        </p:nvSpPr>
        <p:spPr>
          <a:xfrm>
            <a:off x="1097280" y="1845734"/>
            <a:ext cx="10058400" cy="4023300"/>
          </a:xfrm>
          <a:prstGeom prst="rect">
            <a:avLst/>
          </a:prstGeom>
        </p:spPr>
        <p:txBody>
          <a:bodyPr anchorCtr="0" anchor="t" bIns="45700" lIns="0" spcFirstLastPara="1" rIns="0" wrap="square" tIns="45700">
            <a:noAutofit/>
          </a:bodyPr>
          <a:lstStyle/>
          <a:p>
            <a:pPr indent="0" lvl="0" marL="0" rtl="0" algn="l">
              <a:spcBef>
                <a:spcPts val="1200"/>
              </a:spcBef>
              <a:spcAft>
                <a:spcPts val="200"/>
              </a:spcAft>
              <a:buNone/>
            </a:pPr>
            <a:r>
              <a:t/>
            </a:r>
            <a:endParaRPr/>
          </a:p>
        </p:txBody>
      </p:sp>
      <p:pic>
        <p:nvPicPr>
          <p:cNvPr id="391" name="Google Shape;391;p50"/>
          <p:cNvPicPr preferRelativeResize="0"/>
          <p:nvPr/>
        </p:nvPicPr>
        <p:blipFill>
          <a:blip r:embed="rId3">
            <a:alphaModFix/>
          </a:blip>
          <a:stretch>
            <a:fillRect/>
          </a:stretch>
        </p:blipFill>
        <p:spPr>
          <a:xfrm>
            <a:off x="1504625" y="2336925"/>
            <a:ext cx="8828426" cy="30409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5" name="Shape 395"/>
        <p:cNvGrpSpPr/>
        <p:nvPr/>
      </p:nvGrpSpPr>
      <p:grpSpPr>
        <a:xfrm>
          <a:off x="0" y="0"/>
          <a:ext cx="0" cy="0"/>
          <a:chOff x="0" y="0"/>
          <a:chExt cx="0" cy="0"/>
        </a:xfrm>
      </p:grpSpPr>
      <p:sp>
        <p:nvSpPr>
          <p:cNvPr id="396" name="Google Shape;396;p51"/>
          <p:cNvSpPr txBox="1"/>
          <p:nvPr>
            <p:ph type="title"/>
          </p:nvPr>
        </p:nvSpPr>
        <p:spPr>
          <a:xfrm>
            <a:off x="1097280" y="286603"/>
            <a:ext cx="10058400" cy="14508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US"/>
              <a:t>S</a:t>
            </a:r>
            <a:r>
              <a:rPr lang="en-US"/>
              <a:t>ome possible minutia features in fingerprint classification </a:t>
            </a:r>
            <a:endParaRPr/>
          </a:p>
        </p:txBody>
      </p:sp>
      <p:sp>
        <p:nvSpPr>
          <p:cNvPr id="397" name="Google Shape;397;p51"/>
          <p:cNvSpPr txBox="1"/>
          <p:nvPr>
            <p:ph idx="1" type="body"/>
          </p:nvPr>
        </p:nvSpPr>
        <p:spPr>
          <a:xfrm>
            <a:off x="1097280" y="1845734"/>
            <a:ext cx="10058400" cy="4023300"/>
          </a:xfrm>
          <a:prstGeom prst="rect">
            <a:avLst/>
          </a:prstGeom>
        </p:spPr>
        <p:txBody>
          <a:bodyPr anchorCtr="0" anchor="t" bIns="45700" lIns="0" spcFirstLastPara="1" rIns="0" wrap="square" tIns="45700">
            <a:noAutofit/>
          </a:bodyPr>
          <a:lstStyle/>
          <a:p>
            <a:pPr indent="0" lvl="0" marL="0" rtl="0" algn="l">
              <a:spcBef>
                <a:spcPts val="1200"/>
              </a:spcBef>
              <a:spcAft>
                <a:spcPts val="200"/>
              </a:spcAft>
              <a:buNone/>
            </a:pPr>
            <a:r>
              <a:t/>
            </a:r>
            <a:endParaRPr/>
          </a:p>
        </p:txBody>
      </p:sp>
      <p:pic>
        <p:nvPicPr>
          <p:cNvPr id="398" name="Google Shape;398;p51"/>
          <p:cNvPicPr preferRelativeResize="0"/>
          <p:nvPr/>
        </p:nvPicPr>
        <p:blipFill rotWithShape="1">
          <a:blip r:embed="rId3">
            <a:alphaModFix/>
          </a:blip>
          <a:srcRect b="33565" l="16384" r="16243" t="23100"/>
          <a:stretch/>
        </p:blipFill>
        <p:spPr>
          <a:xfrm>
            <a:off x="2019425" y="2260450"/>
            <a:ext cx="8214100" cy="29702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8" name="Shape 118"/>
        <p:cNvGrpSpPr/>
        <p:nvPr/>
      </p:nvGrpSpPr>
      <p:grpSpPr>
        <a:xfrm>
          <a:off x="0" y="0"/>
          <a:ext cx="0" cy="0"/>
          <a:chOff x="0" y="0"/>
          <a:chExt cx="0" cy="0"/>
        </a:xfrm>
      </p:grpSpPr>
      <p:sp>
        <p:nvSpPr>
          <p:cNvPr id="119" name="Google Shape;119;p16"/>
          <p:cNvSpPr txBox="1"/>
          <p:nvPr>
            <p:ph type="title"/>
          </p:nvPr>
        </p:nvSpPr>
        <p:spPr>
          <a:xfrm>
            <a:off x="605399" y="1286975"/>
            <a:ext cx="11125200" cy="1450800"/>
          </a:xfrm>
          <a:prstGeom prst="rect">
            <a:avLst/>
          </a:prstGeom>
          <a:noFill/>
          <a:ln>
            <a:noFill/>
          </a:ln>
        </p:spPr>
        <p:txBody>
          <a:bodyPr anchorCtr="0" anchor="b" bIns="45700" lIns="91425" spcFirstLastPara="1" rIns="91425" wrap="square" tIns="45700">
            <a:noAutofit/>
          </a:bodyPr>
          <a:lstStyle/>
          <a:p>
            <a:pPr indent="0" lvl="0" marL="0" rtl="0" algn="l">
              <a:lnSpc>
                <a:spcPct val="85000"/>
              </a:lnSpc>
              <a:spcBef>
                <a:spcPts val="0"/>
              </a:spcBef>
              <a:spcAft>
                <a:spcPts val="0"/>
              </a:spcAft>
              <a:buClr>
                <a:schemeClr val="dk1"/>
              </a:buClr>
              <a:buSzPts val="1100"/>
              <a:buFont typeface="Arial"/>
              <a:buNone/>
            </a:pPr>
            <a:r>
              <a:rPr lang="en-US" sz="2600">
                <a:solidFill>
                  <a:schemeClr val="dk1"/>
                </a:solidFill>
                <a:latin typeface="Arial"/>
                <a:ea typeface="Arial"/>
                <a:cs typeface="Arial"/>
                <a:sym typeface="Arial"/>
              </a:rPr>
              <a:t>Blockchain based trust &amp; authentication for decentralized sensor networks</a:t>
            </a:r>
            <a:endParaRPr sz="2600">
              <a:solidFill>
                <a:schemeClr val="dk1"/>
              </a:solidFill>
              <a:latin typeface="Arial"/>
              <a:ea typeface="Arial"/>
              <a:cs typeface="Arial"/>
              <a:sym typeface="Arial"/>
            </a:endParaRPr>
          </a:p>
          <a:p>
            <a:pPr indent="0" lvl="0" marL="0" rtl="0" algn="l">
              <a:lnSpc>
                <a:spcPct val="85000"/>
              </a:lnSpc>
              <a:spcBef>
                <a:spcPts val="0"/>
              </a:spcBef>
              <a:spcAft>
                <a:spcPts val="0"/>
              </a:spcAft>
              <a:buClr>
                <a:schemeClr val="dk1"/>
              </a:buClr>
              <a:buSzPts val="1100"/>
              <a:buFont typeface="Arial"/>
              <a:buNone/>
            </a:pPr>
            <a:r>
              <a:t/>
            </a:r>
            <a:endParaRPr sz="3700"/>
          </a:p>
          <a:p>
            <a:pPr indent="0" lvl="0" marL="0" rtl="0" algn="l">
              <a:lnSpc>
                <a:spcPct val="85000"/>
              </a:lnSpc>
              <a:spcBef>
                <a:spcPts val="0"/>
              </a:spcBef>
              <a:spcAft>
                <a:spcPts val="0"/>
              </a:spcAft>
              <a:buClr>
                <a:srgbClr val="3F3F3F"/>
              </a:buClr>
              <a:buSzPts val="4800"/>
              <a:buFont typeface="Calibri"/>
              <a:buNone/>
            </a:pPr>
            <a:r>
              <a:t/>
            </a:r>
            <a:endParaRPr/>
          </a:p>
        </p:txBody>
      </p:sp>
      <p:sp>
        <p:nvSpPr>
          <p:cNvPr id="120" name="Google Shape;120;p16"/>
          <p:cNvSpPr txBox="1"/>
          <p:nvPr>
            <p:ph idx="1" type="body"/>
          </p:nvPr>
        </p:nvSpPr>
        <p:spPr>
          <a:xfrm>
            <a:off x="533400" y="1719000"/>
            <a:ext cx="11269200" cy="3420000"/>
          </a:xfrm>
          <a:prstGeom prst="rect">
            <a:avLst/>
          </a:prstGeom>
          <a:noFill/>
          <a:ln>
            <a:noFill/>
          </a:ln>
        </p:spPr>
        <p:txBody>
          <a:bodyPr anchorCtr="0" anchor="t" bIns="45700" lIns="0" spcFirstLastPara="1" rIns="0" wrap="square" tIns="45700">
            <a:noAutofit/>
          </a:bodyPr>
          <a:lstStyle/>
          <a:p>
            <a:pPr indent="0" lvl="0" marL="0" rtl="0" algn="l">
              <a:lnSpc>
                <a:spcPct val="90000"/>
              </a:lnSpc>
              <a:spcBef>
                <a:spcPts val="1400"/>
              </a:spcBef>
              <a:spcAft>
                <a:spcPts val="0"/>
              </a:spcAft>
              <a:buNone/>
            </a:pPr>
            <a:r>
              <a:rPr lang="en-US" sz="2400">
                <a:solidFill>
                  <a:srgbClr val="000000"/>
                </a:solidFill>
              </a:rPr>
              <a:t>what is blockchain</a:t>
            </a:r>
            <a:r>
              <a:rPr lang="en-US" sz="2400">
                <a:solidFill>
                  <a:srgbClr val="000000"/>
                </a:solidFill>
              </a:rPr>
              <a:t>:</a:t>
            </a:r>
            <a:endParaRPr sz="2400">
              <a:solidFill>
                <a:srgbClr val="000000"/>
              </a:solidFill>
            </a:endParaRPr>
          </a:p>
          <a:p>
            <a:pPr indent="-342900" lvl="0" marL="457200" rtl="0" algn="l">
              <a:lnSpc>
                <a:spcPct val="90000"/>
              </a:lnSpc>
              <a:spcBef>
                <a:spcPts val="1400"/>
              </a:spcBef>
              <a:spcAft>
                <a:spcPts val="0"/>
              </a:spcAft>
              <a:buClr>
                <a:schemeClr val="dk1"/>
              </a:buClr>
              <a:buSzPts val="1800"/>
              <a:buFont typeface="Arial"/>
              <a:buChar char="●"/>
            </a:pPr>
            <a:r>
              <a:rPr b="1" lang="en-US">
                <a:solidFill>
                  <a:schemeClr val="dk1"/>
                </a:solidFill>
                <a:latin typeface="Arial"/>
                <a:ea typeface="Arial"/>
                <a:cs typeface="Arial"/>
                <a:sym typeface="Arial"/>
              </a:rPr>
              <a:t>Blockchain is an integrated multi- eld infrastructure construction, the technologies contain Cryptography, mathematics, Algorithm and economic model, combining peer-to-peer networks, and using distributed consensus algorithm to solve traditional distributed database synchronize problem.</a:t>
            </a:r>
            <a:endParaRPr b="1">
              <a:solidFill>
                <a:schemeClr val="dk1"/>
              </a:solidFill>
              <a:latin typeface="Arial"/>
              <a:ea typeface="Arial"/>
              <a:cs typeface="Arial"/>
              <a:sym typeface="Arial"/>
            </a:endParaRPr>
          </a:p>
          <a:p>
            <a:pPr indent="0" lvl="0" marL="0" rtl="0" algn="l">
              <a:lnSpc>
                <a:spcPct val="90000"/>
              </a:lnSpc>
              <a:spcBef>
                <a:spcPts val="1400"/>
              </a:spcBef>
              <a:spcAft>
                <a:spcPts val="0"/>
              </a:spcAft>
              <a:buNone/>
            </a:pPr>
            <a:r>
              <a:t/>
            </a:r>
            <a:endParaRPr b="1">
              <a:solidFill>
                <a:schemeClr val="dk1"/>
              </a:solidFill>
              <a:latin typeface="Arial"/>
              <a:ea typeface="Arial"/>
              <a:cs typeface="Arial"/>
              <a:sym typeface="Arial"/>
            </a:endParaRPr>
          </a:p>
          <a:p>
            <a:pPr indent="0" lvl="0" marL="0" rtl="0" algn="l">
              <a:lnSpc>
                <a:spcPct val="90000"/>
              </a:lnSpc>
              <a:spcBef>
                <a:spcPts val="1400"/>
              </a:spcBef>
              <a:spcAft>
                <a:spcPts val="0"/>
              </a:spcAft>
              <a:buNone/>
            </a:pPr>
            <a:r>
              <a:t/>
            </a:r>
            <a:endParaRPr/>
          </a:p>
          <a:p>
            <a:pPr indent="0" lvl="0" marL="0" rtl="0" algn="l">
              <a:lnSpc>
                <a:spcPct val="90000"/>
              </a:lnSpc>
              <a:spcBef>
                <a:spcPts val="1400"/>
              </a:spcBef>
              <a:spcAft>
                <a:spcPts val="0"/>
              </a:spcAft>
              <a:buNone/>
            </a:pPr>
            <a:r>
              <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2" name="Shape 402"/>
        <p:cNvGrpSpPr/>
        <p:nvPr/>
      </p:nvGrpSpPr>
      <p:grpSpPr>
        <a:xfrm>
          <a:off x="0" y="0"/>
          <a:ext cx="0" cy="0"/>
          <a:chOff x="0" y="0"/>
          <a:chExt cx="0" cy="0"/>
        </a:xfrm>
      </p:grpSpPr>
      <p:sp>
        <p:nvSpPr>
          <p:cNvPr id="403" name="Google Shape;403;p52"/>
          <p:cNvSpPr txBox="1"/>
          <p:nvPr>
            <p:ph type="title"/>
          </p:nvPr>
        </p:nvSpPr>
        <p:spPr>
          <a:xfrm>
            <a:off x="1097280" y="286603"/>
            <a:ext cx="10058400" cy="14508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US"/>
              <a:t>Pros &amp; Cons of Biometrics for Security</a:t>
            </a:r>
            <a:endParaRPr/>
          </a:p>
        </p:txBody>
      </p:sp>
      <p:sp>
        <p:nvSpPr>
          <p:cNvPr id="404" name="Google Shape;404;p52"/>
          <p:cNvSpPr txBox="1"/>
          <p:nvPr>
            <p:ph idx="1" type="body"/>
          </p:nvPr>
        </p:nvSpPr>
        <p:spPr>
          <a:xfrm>
            <a:off x="1097280" y="1845734"/>
            <a:ext cx="10058400" cy="4023300"/>
          </a:xfrm>
          <a:prstGeom prst="rect">
            <a:avLst/>
          </a:prstGeom>
        </p:spPr>
        <p:txBody>
          <a:bodyPr anchorCtr="0" anchor="t" bIns="45700" lIns="0" spcFirstLastPara="1" rIns="0" wrap="square" tIns="45700">
            <a:noAutofit/>
          </a:bodyPr>
          <a:lstStyle/>
          <a:p>
            <a:pPr indent="0" lvl="0" marL="0" rtl="0" algn="l">
              <a:spcBef>
                <a:spcPts val="1200"/>
              </a:spcBef>
              <a:spcAft>
                <a:spcPts val="200"/>
              </a:spcAft>
              <a:buNone/>
            </a:pPr>
            <a:r>
              <a:t/>
            </a:r>
            <a:endParaRPr/>
          </a:p>
        </p:txBody>
      </p:sp>
      <p:graphicFrame>
        <p:nvGraphicFramePr>
          <p:cNvPr id="405" name="Google Shape;405;p52"/>
          <p:cNvGraphicFramePr/>
          <p:nvPr/>
        </p:nvGraphicFramePr>
        <p:xfrm>
          <a:off x="1181100" y="2027700"/>
          <a:ext cx="3000000" cy="3000000"/>
        </p:xfrm>
        <a:graphic>
          <a:graphicData uri="http://schemas.openxmlformats.org/drawingml/2006/table">
            <a:tbl>
              <a:tblPr>
                <a:noFill/>
                <a:tableStyleId>{B1E10C0D-9C55-47F2-B54B-73F35667AF67}</a:tableStyleId>
              </a:tblPr>
              <a:tblGrid>
                <a:gridCol w="4875625"/>
                <a:gridCol w="5182775"/>
              </a:tblGrid>
              <a:tr h="2441400">
                <a:tc>
                  <a:txBody>
                    <a:bodyPr>
                      <a:noAutofit/>
                    </a:bodyPr>
                    <a:lstStyle/>
                    <a:p>
                      <a:pPr indent="0" lvl="0" marL="0" rtl="0" algn="l">
                        <a:spcBef>
                          <a:spcPts val="0"/>
                        </a:spcBef>
                        <a:spcAft>
                          <a:spcPts val="0"/>
                        </a:spcAft>
                        <a:buNone/>
                      </a:pPr>
                      <a:r>
                        <a:rPr b="1" lang="en-US" sz="2000"/>
                        <a:t>PROS</a:t>
                      </a:r>
                      <a:endParaRPr b="1" sz="2000"/>
                    </a:p>
                    <a:p>
                      <a:pPr indent="-355600" lvl="0" marL="457200" rtl="0" algn="l">
                        <a:spcBef>
                          <a:spcPts val="0"/>
                        </a:spcBef>
                        <a:spcAft>
                          <a:spcPts val="0"/>
                        </a:spcAft>
                        <a:buSzPts val="2000"/>
                        <a:buChar char="●"/>
                      </a:pPr>
                      <a:r>
                        <a:rPr b="1" lang="en-US" sz="2000"/>
                        <a:t>Can’t Fake it (Highly difficult)</a:t>
                      </a:r>
                      <a:endParaRPr b="1" sz="2000"/>
                    </a:p>
                    <a:p>
                      <a:pPr indent="-355600" lvl="0" marL="457200" rtl="0" algn="l">
                        <a:spcBef>
                          <a:spcPts val="0"/>
                        </a:spcBef>
                        <a:spcAft>
                          <a:spcPts val="0"/>
                        </a:spcAft>
                        <a:buSzPts val="2000"/>
                        <a:buChar char="●"/>
                      </a:pPr>
                      <a:r>
                        <a:rPr b="1" lang="en-US" sz="2000"/>
                        <a:t>Convenience is Key</a:t>
                      </a:r>
                      <a:endParaRPr b="1" sz="2000"/>
                    </a:p>
                    <a:p>
                      <a:pPr indent="-355600" lvl="0" marL="457200" rtl="0" algn="l">
                        <a:spcBef>
                          <a:spcPts val="0"/>
                        </a:spcBef>
                        <a:spcAft>
                          <a:spcPts val="0"/>
                        </a:spcAft>
                        <a:buSzPts val="2000"/>
                        <a:buChar char="●"/>
                      </a:pPr>
                      <a:r>
                        <a:rPr b="1" lang="en-US" sz="2000"/>
                        <a:t>Role in 2FA </a:t>
                      </a:r>
                      <a:endParaRPr b="1" sz="2000"/>
                    </a:p>
                    <a:p>
                      <a:pPr indent="-355600" lvl="0" marL="457200" rtl="0" algn="l">
                        <a:spcBef>
                          <a:spcPts val="0"/>
                        </a:spcBef>
                        <a:spcAft>
                          <a:spcPts val="0"/>
                        </a:spcAft>
                        <a:buSzPts val="2000"/>
                        <a:buChar char="●"/>
                      </a:pPr>
                      <a:r>
                        <a:rPr b="1" lang="en-US" sz="2000"/>
                        <a:t>Reliable in Authentication</a:t>
                      </a:r>
                      <a:endParaRPr b="1" sz="2000"/>
                    </a:p>
                    <a:p>
                      <a:pPr indent="0" lvl="0" marL="0" rtl="0" algn="l">
                        <a:spcBef>
                          <a:spcPts val="0"/>
                        </a:spcBef>
                        <a:spcAft>
                          <a:spcPts val="0"/>
                        </a:spcAft>
                        <a:buNone/>
                      </a:pPr>
                      <a:r>
                        <a:t/>
                      </a:r>
                      <a:endParaRPr b="1" sz="2000"/>
                    </a:p>
                  </a:txBody>
                  <a:tcPr marT="91425" marB="91425" marR="91425" marL="91425">
                    <a:solidFill>
                      <a:srgbClr val="A4C2F4"/>
                    </a:solidFill>
                  </a:tcPr>
                </a:tc>
                <a:tc>
                  <a:txBody>
                    <a:bodyPr>
                      <a:noAutofit/>
                    </a:bodyPr>
                    <a:lstStyle/>
                    <a:p>
                      <a:pPr indent="0" lvl="0" marL="0" rtl="0" algn="l">
                        <a:spcBef>
                          <a:spcPts val="0"/>
                        </a:spcBef>
                        <a:spcAft>
                          <a:spcPts val="0"/>
                        </a:spcAft>
                        <a:buNone/>
                      </a:pPr>
                      <a:r>
                        <a:rPr b="1" lang="en-US" sz="2000"/>
                        <a:t>CONS</a:t>
                      </a:r>
                      <a:endParaRPr b="1" sz="2000"/>
                    </a:p>
                    <a:p>
                      <a:pPr indent="-355600" lvl="0" marL="457200" rtl="0" algn="l">
                        <a:spcBef>
                          <a:spcPts val="0"/>
                        </a:spcBef>
                        <a:spcAft>
                          <a:spcPts val="0"/>
                        </a:spcAft>
                        <a:buSzPts val="2000"/>
                        <a:buChar char="●"/>
                      </a:pPr>
                      <a:r>
                        <a:rPr b="1" lang="en-US" sz="2000"/>
                        <a:t>Privacy at Risk</a:t>
                      </a:r>
                      <a:endParaRPr b="1" sz="2000"/>
                    </a:p>
                    <a:p>
                      <a:pPr indent="-355600" lvl="0" marL="457200" rtl="0" algn="l">
                        <a:spcBef>
                          <a:spcPts val="0"/>
                        </a:spcBef>
                        <a:spcAft>
                          <a:spcPts val="0"/>
                        </a:spcAft>
                        <a:buSzPts val="2000"/>
                        <a:buChar char="●"/>
                      </a:pPr>
                      <a:r>
                        <a:rPr b="1" lang="en-US" sz="2000"/>
                        <a:t>Feels Invasive</a:t>
                      </a:r>
                      <a:endParaRPr b="1" sz="2000"/>
                    </a:p>
                    <a:p>
                      <a:pPr indent="-355600" lvl="0" marL="457200" rtl="0" algn="l">
                        <a:spcBef>
                          <a:spcPts val="0"/>
                        </a:spcBef>
                        <a:spcAft>
                          <a:spcPts val="0"/>
                        </a:spcAft>
                        <a:buSzPts val="2000"/>
                        <a:buChar char="●"/>
                      </a:pPr>
                      <a:r>
                        <a:rPr b="1" lang="en-US" sz="2000"/>
                        <a:t>Injury &amp; Illness</a:t>
                      </a:r>
                      <a:endParaRPr b="1" sz="2000"/>
                    </a:p>
                    <a:p>
                      <a:pPr indent="-355600" lvl="0" marL="457200" rtl="0" algn="l">
                        <a:spcBef>
                          <a:spcPts val="0"/>
                        </a:spcBef>
                        <a:spcAft>
                          <a:spcPts val="0"/>
                        </a:spcAft>
                        <a:buSzPts val="2000"/>
                        <a:buChar char="●"/>
                      </a:pPr>
                      <a:r>
                        <a:rPr b="1" lang="en-US" sz="2000"/>
                        <a:t>Common across multiple systems</a:t>
                      </a:r>
                      <a:endParaRPr b="1" sz="2000"/>
                    </a:p>
                    <a:p>
                      <a:pPr indent="-355600" lvl="0" marL="457200" rtl="0" algn="l">
                        <a:spcBef>
                          <a:spcPts val="0"/>
                        </a:spcBef>
                        <a:spcAft>
                          <a:spcPts val="0"/>
                        </a:spcAft>
                        <a:buSzPts val="2000"/>
                        <a:buChar char="●"/>
                      </a:pPr>
                      <a:r>
                        <a:rPr b="1" lang="en-US" sz="2000"/>
                        <a:t>Cannot reset or revoke</a:t>
                      </a:r>
                      <a:endParaRPr b="1" sz="2000"/>
                    </a:p>
                    <a:p>
                      <a:pPr indent="0" lvl="0" marL="0" rtl="0" algn="l">
                        <a:spcBef>
                          <a:spcPts val="0"/>
                        </a:spcBef>
                        <a:spcAft>
                          <a:spcPts val="0"/>
                        </a:spcAft>
                        <a:buNone/>
                      </a:pPr>
                      <a:r>
                        <a:t/>
                      </a:r>
                      <a:endParaRPr b="1" sz="2000"/>
                    </a:p>
                  </a:txBody>
                  <a:tcPr marT="91425" marB="91425" marR="91425" marL="91425">
                    <a:solidFill>
                      <a:srgbClr val="A4C2F4"/>
                    </a:solidFill>
                  </a:tcPr>
                </a:tc>
              </a:tr>
            </a:tbl>
          </a:graphicData>
        </a:graphic>
      </p:graphicFrame>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9" name="Shape 409"/>
        <p:cNvGrpSpPr/>
        <p:nvPr/>
      </p:nvGrpSpPr>
      <p:grpSpPr>
        <a:xfrm>
          <a:off x="0" y="0"/>
          <a:ext cx="0" cy="0"/>
          <a:chOff x="0" y="0"/>
          <a:chExt cx="0" cy="0"/>
        </a:xfrm>
      </p:grpSpPr>
      <p:sp>
        <p:nvSpPr>
          <p:cNvPr id="410" name="Google Shape;410;p53"/>
          <p:cNvSpPr txBox="1"/>
          <p:nvPr>
            <p:ph type="ctrTitle"/>
          </p:nvPr>
        </p:nvSpPr>
        <p:spPr>
          <a:xfrm>
            <a:off x="1097280" y="758952"/>
            <a:ext cx="10058400" cy="3566100"/>
          </a:xfrm>
          <a:prstGeom prst="rect">
            <a:avLst/>
          </a:prstGeom>
        </p:spPr>
        <p:txBody>
          <a:bodyPr anchorCtr="0" anchor="b" bIns="45700" lIns="91425" spcFirstLastPara="1" rIns="91425" wrap="square" tIns="45700">
            <a:noAutofit/>
          </a:bodyPr>
          <a:lstStyle/>
          <a:p>
            <a:pPr indent="0" lvl="0" marL="0" rtl="0" algn="l">
              <a:lnSpc>
                <a:spcPct val="100000"/>
              </a:lnSpc>
              <a:spcBef>
                <a:spcPts val="0"/>
              </a:spcBef>
              <a:spcAft>
                <a:spcPts val="0"/>
              </a:spcAft>
              <a:buNone/>
            </a:pPr>
            <a:r>
              <a:rPr lang="en-US"/>
              <a:t>Applications of Computer Vision in Authentication. </a:t>
            </a:r>
            <a:endParaRPr/>
          </a:p>
        </p:txBody>
      </p:sp>
      <p:sp>
        <p:nvSpPr>
          <p:cNvPr id="411" name="Google Shape;411;p53"/>
          <p:cNvSpPr txBox="1"/>
          <p:nvPr>
            <p:ph idx="1" type="subTitle"/>
          </p:nvPr>
        </p:nvSpPr>
        <p:spPr>
          <a:xfrm>
            <a:off x="1100051" y="4455620"/>
            <a:ext cx="10058400" cy="1143000"/>
          </a:xfrm>
          <a:prstGeom prst="rect">
            <a:avLst/>
          </a:prstGeom>
        </p:spPr>
        <p:txBody>
          <a:bodyPr anchorCtr="0" anchor="t" bIns="45700" lIns="91425" spcFirstLastPara="1" rIns="91425" wrap="square" tIns="45700">
            <a:noAutofit/>
          </a:bodyPr>
          <a:lstStyle/>
          <a:p>
            <a:pPr indent="0" lvl="0" marL="0" rtl="0" algn="l">
              <a:spcBef>
                <a:spcPts val="1200"/>
              </a:spcBef>
              <a:spcAft>
                <a:spcPts val="200"/>
              </a:spcAft>
              <a:buNone/>
            </a:pPr>
            <a:r>
              <a:rPr lang="en-US"/>
              <a:t>Intersection between biometrics and computer vision. </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5" name="Shape 415"/>
        <p:cNvGrpSpPr/>
        <p:nvPr/>
      </p:nvGrpSpPr>
      <p:grpSpPr>
        <a:xfrm>
          <a:off x="0" y="0"/>
          <a:ext cx="0" cy="0"/>
          <a:chOff x="0" y="0"/>
          <a:chExt cx="0" cy="0"/>
        </a:xfrm>
      </p:grpSpPr>
      <p:sp>
        <p:nvSpPr>
          <p:cNvPr id="416" name="Google Shape;416;p54"/>
          <p:cNvSpPr txBox="1"/>
          <p:nvPr>
            <p:ph type="title"/>
          </p:nvPr>
        </p:nvSpPr>
        <p:spPr>
          <a:xfrm>
            <a:off x="1097280" y="286603"/>
            <a:ext cx="10058400" cy="14508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US"/>
              <a:t>What is Computer Vision? </a:t>
            </a:r>
            <a:endParaRPr/>
          </a:p>
        </p:txBody>
      </p:sp>
      <p:sp>
        <p:nvSpPr>
          <p:cNvPr id="417" name="Google Shape;417;p54"/>
          <p:cNvSpPr txBox="1"/>
          <p:nvPr>
            <p:ph idx="1" type="body"/>
          </p:nvPr>
        </p:nvSpPr>
        <p:spPr>
          <a:xfrm>
            <a:off x="1097280" y="1845734"/>
            <a:ext cx="10058400" cy="4023300"/>
          </a:xfrm>
          <a:prstGeom prst="rect">
            <a:avLst/>
          </a:prstGeom>
        </p:spPr>
        <p:txBody>
          <a:bodyPr anchorCtr="0" anchor="t" bIns="45700" lIns="0" spcFirstLastPara="1" rIns="0" wrap="square" tIns="45700">
            <a:noAutofit/>
          </a:bodyPr>
          <a:lstStyle/>
          <a:p>
            <a:pPr indent="0" lvl="0" marL="914400" rtl="0" algn="ctr">
              <a:spcBef>
                <a:spcPts val="1200"/>
              </a:spcBef>
              <a:spcAft>
                <a:spcPts val="0"/>
              </a:spcAft>
              <a:buNone/>
            </a:pPr>
            <a:r>
              <a:t/>
            </a:r>
            <a:endParaRPr b="1"/>
          </a:p>
          <a:p>
            <a:pPr indent="0" lvl="0" marL="914400" rtl="0" algn="ctr">
              <a:spcBef>
                <a:spcPts val="1200"/>
              </a:spcBef>
              <a:spcAft>
                <a:spcPts val="0"/>
              </a:spcAft>
              <a:buNone/>
            </a:pPr>
            <a:r>
              <a:t/>
            </a:r>
            <a:endParaRPr b="1"/>
          </a:p>
          <a:p>
            <a:pPr indent="0" lvl="0" marL="914400" rtl="0" algn="ctr">
              <a:spcBef>
                <a:spcPts val="1200"/>
              </a:spcBef>
              <a:spcAft>
                <a:spcPts val="0"/>
              </a:spcAft>
              <a:buNone/>
            </a:pPr>
            <a:r>
              <a:t/>
            </a:r>
            <a:endParaRPr b="1"/>
          </a:p>
          <a:p>
            <a:pPr indent="-342900" lvl="0" marL="457200" rtl="0" algn="ctr">
              <a:spcBef>
                <a:spcPts val="1200"/>
              </a:spcBef>
              <a:spcAft>
                <a:spcPts val="0"/>
              </a:spcAft>
              <a:buSzPts val="1800"/>
              <a:buChar char=" "/>
            </a:pPr>
            <a:r>
              <a:rPr b="1" lang="en-US"/>
              <a:t>Computer vision is defined as a field of study that essentially helps computers "see" and understand the content of digital images such as photographs and videos.</a:t>
            </a:r>
            <a:endParaRPr b="1"/>
          </a:p>
          <a:p>
            <a:pPr indent="0" lvl="0" marL="914400" rtl="0" algn="ctr">
              <a:spcBef>
                <a:spcPts val="1200"/>
              </a:spcBef>
              <a:spcAft>
                <a:spcPts val="200"/>
              </a:spcAft>
              <a:buNone/>
            </a:pPr>
            <a:r>
              <a:t/>
            </a:r>
            <a:endParaRPr b="1"/>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1" name="Shape 421"/>
        <p:cNvGrpSpPr/>
        <p:nvPr/>
      </p:nvGrpSpPr>
      <p:grpSpPr>
        <a:xfrm>
          <a:off x="0" y="0"/>
          <a:ext cx="0" cy="0"/>
          <a:chOff x="0" y="0"/>
          <a:chExt cx="0" cy="0"/>
        </a:xfrm>
      </p:grpSpPr>
      <p:sp>
        <p:nvSpPr>
          <p:cNvPr id="422" name="Google Shape;422;p55"/>
          <p:cNvSpPr txBox="1"/>
          <p:nvPr>
            <p:ph type="title"/>
          </p:nvPr>
        </p:nvSpPr>
        <p:spPr>
          <a:xfrm>
            <a:off x="1066805" y="286603"/>
            <a:ext cx="10058400" cy="14508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US"/>
              <a:t>Vision is trivial for humans. </a:t>
            </a:r>
            <a:endParaRPr/>
          </a:p>
        </p:txBody>
      </p:sp>
      <p:sp>
        <p:nvSpPr>
          <p:cNvPr id="423" name="Google Shape;423;p55"/>
          <p:cNvSpPr txBox="1"/>
          <p:nvPr>
            <p:ph idx="1" type="body"/>
          </p:nvPr>
        </p:nvSpPr>
        <p:spPr>
          <a:xfrm>
            <a:off x="1066805" y="1845734"/>
            <a:ext cx="10058400" cy="4023300"/>
          </a:xfrm>
          <a:prstGeom prst="rect">
            <a:avLst/>
          </a:prstGeom>
        </p:spPr>
        <p:txBody>
          <a:bodyPr anchorCtr="0" anchor="t" bIns="45700" lIns="0" spcFirstLastPara="1" rIns="0" wrap="square" tIns="45700">
            <a:noAutofit/>
          </a:bodyPr>
          <a:lstStyle/>
          <a:p>
            <a:pPr indent="-342900" lvl="0" marL="457200" rtl="0" algn="l">
              <a:spcBef>
                <a:spcPts val="1200"/>
              </a:spcBef>
              <a:spcAft>
                <a:spcPts val="0"/>
              </a:spcAft>
              <a:buSzPts val="1800"/>
              <a:buChar char="❖"/>
            </a:pPr>
            <a:r>
              <a:rPr lang="en-US"/>
              <a:t>Human beings have inbuilt depth perception. </a:t>
            </a:r>
            <a:endParaRPr/>
          </a:p>
          <a:p>
            <a:pPr indent="-342900" lvl="0" marL="457200" rtl="0" algn="l">
              <a:spcBef>
                <a:spcPts val="0"/>
              </a:spcBef>
              <a:spcAft>
                <a:spcPts val="0"/>
              </a:spcAft>
              <a:buSzPts val="1800"/>
              <a:buChar char="❖"/>
            </a:pPr>
            <a:r>
              <a:rPr lang="en-US"/>
              <a:t>Human beings can make relations between visual events. </a:t>
            </a:r>
            <a:endParaRPr/>
          </a:p>
          <a:p>
            <a:pPr indent="-342900" lvl="0" marL="457200" rtl="0" algn="l">
              <a:spcBef>
                <a:spcPts val="0"/>
              </a:spcBef>
              <a:spcAft>
                <a:spcPts val="0"/>
              </a:spcAft>
              <a:buSzPts val="1800"/>
              <a:buChar char="❖"/>
            </a:pPr>
            <a:r>
              <a:rPr lang="en-US"/>
              <a:t>Human beings can recognize faces i.e. other humans. </a:t>
            </a:r>
            <a:endParaRPr/>
          </a:p>
          <a:p>
            <a:pPr indent="0" lvl="0" marL="0" rtl="0" algn="l">
              <a:lnSpc>
                <a:spcPct val="85000"/>
              </a:lnSpc>
              <a:spcBef>
                <a:spcPts val="200"/>
              </a:spcBef>
              <a:spcAft>
                <a:spcPts val="0"/>
              </a:spcAft>
              <a:buNone/>
            </a:pPr>
            <a:r>
              <a:rPr lang="en-US" sz="4800"/>
              <a:t>Vision is not so trivial to implement. </a:t>
            </a:r>
            <a:endParaRPr/>
          </a:p>
          <a:p>
            <a:pPr indent="0" lvl="0" marL="0" rtl="0" algn="l">
              <a:lnSpc>
                <a:spcPct val="85000"/>
              </a:lnSpc>
              <a:spcBef>
                <a:spcPts val="0"/>
              </a:spcBef>
              <a:spcAft>
                <a:spcPts val="0"/>
              </a:spcAft>
              <a:buNone/>
            </a:pPr>
            <a:r>
              <a:t/>
            </a:r>
            <a:endParaRPr/>
          </a:p>
          <a:p>
            <a:pPr indent="-342900" lvl="0" marL="457200" rtl="0" algn="l">
              <a:spcBef>
                <a:spcPts val="1200"/>
              </a:spcBef>
              <a:spcAft>
                <a:spcPts val="0"/>
              </a:spcAft>
              <a:buSzPts val="1800"/>
              <a:buChar char="❖"/>
            </a:pPr>
            <a:r>
              <a:rPr lang="en-US"/>
              <a:t>Primarily reason is that we don’t have a strong grasp of how human vision works, in </a:t>
            </a:r>
            <a:br>
              <a:rPr lang="en-US"/>
            </a:br>
            <a:r>
              <a:rPr lang="en-US"/>
              <a:t>terms of how images are processed and relations are made in the brain. </a:t>
            </a:r>
            <a:endParaRPr/>
          </a:p>
          <a:p>
            <a:pPr indent="0" lvl="0" marL="914400" rtl="0" algn="l">
              <a:spcBef>
                <a:spcPts val="1200"/>
              </a:spcBef>
              <a:spcAft>
                <a:spcPts val="200"/>
              </a:spcAft>
              <a:buNone/>
            </a:pPr>
            <a:r>
              <a:t/>
            </a:r>
            <a:endParaRPr sz="4800"/>
          </a:p>
        </p:txBody>
      </p:sp>
      <p:cxnSp>
        <p:nvCxnSpPr>
          <p:cNvPr id="424" name="Google Shape;424;p55"/>
          <p:cNvCxnSpPr/>
          <p:nvPr/>
        </p:nvCxnSpPr>
        <p:spPr>
          <a:xfrm>
            <a:off x="1183280" y="3857384"/>
            <a:ext cx="100584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8" name="Shape 428"/>
        <p:cNvGrpSpPr/>
        <p:nvPr/>
      </p:nvGrpSpPr>
      <p:grpSpPr>
        <a:xfrm>
          <a:off x="0" y="0"/>
          <a:ext cx="0" cy="0"/>
          <a:chOff x="0" y="0"/>
          <a:chExt cx="0" cy="0"/>
        </a:xfrm>
      </p:grpSpPr>
      <p:sp>
        <p:nvSpPr>
          <p:cNvPr id="429" name="Google Shape;429;p56"/>
          <p:cNvSpPr txBox="1"/>
          <p:nvPr>
            <p:ph type="title"/>
          </p:nvPr>
        </p:nvSpPr>
        <p:spPr>
          <a:xfrm>
            <a:off x="1097280" y="286603"/>
            <a:ext cx="10058400" cy="14508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US"/>
              <a:t>Vision is hard</a:t>
            </a:r>
            <a:endParaRPr/>
          </a:p>
        </p:txBody>
      </p:sp>
      <p:sp>
        <p:nvSpPr>
          <p:cNvPr id="430" name="Google Shape;430;p56"/>
          <p:cNvSpPr txBox="1"/>
          <p:nvPr>
            <p:ph idx="1" type="body"/>
          </p:nvPr>
        </p:nvSpPr>
        <p:spPr>
          <a:xfrm>
            <a:off x="1097280" y="1845734"/>
            <a:ext cx="10058400" cy="4023300"/>
          </a:xfrm>
          <a:prstGeom prst="rect">
            <a:avLst/>
          </a:prstGeom>
        </p:spPr>
        <p:txBody>
          <a:bodyPr anchorCtr="0" anchor="t" bIns="45700" lIns="0" spcFirstLastPara="1" rIns="0" wrap="square" tIns="45700">
            <a:noAutofit/>
          </a:bodyPr>
          <a:lstStyle/>
          <a:p>
            <a:pPr indent="0" lvl="0" marL="0" rtl="0" algn="l">
              <a:spcBef>
                <a:spcPts val="1200"/>
              </a:spcBef>
              <a:spcAft>
                <a:spcPts val="200"/>
              </a:spcAft>
              <a:buNone/>
            </a:pPr>
            <a:r>
              <a:t/>
            </a:r>
            <a:endParaRPr sz="2400"/>
          </a:p>
        </p:txBody>
      </p:sp>
      <p:pic>
        <p:nvPicPr>
          <p:cNvPr id="431" name="Google Shape;431;p56"/>
          <p:cNvPicPr preferRelativeResize="0"/>
          <p:nvPr/>
        </p:nvPicPr>
        <p:blipFill>
          <a:blip r:embed="rId3">
            <a:alphaModFix/>
          </a:blip>
          <a:stretch>
            <a:fillRect/>
          </a:stretch>
        </p:blipFill>
        <p:spPr>
          <a:xfrm>
            <a:off x="580075" y="1682113"/>
            <a:ext cx="11092801" cy="435052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5" name="Shape 435"/>
        <p:cNvGrpSpPr/>
        <p:nvPr/>
      </p:nvGrpSpPr>
      <p:grpSpPr>
        <a:xfrm>
          <a:off x="0" y="0"/>
          <a:ext cx="0" cy="0"/>
          <a:chOff x="0" y="0"/>
          <a:chExt cx="0" cy="0"/>
        </a:xfrm>
      </p:grpSpPr>
      <p:sp>
        <p:nvSpPr>
          <p:cNvPr id="436" name="Google Shape;436;p57"/>
          <p:cNvSpPr txBox="1"/>
          <p:nvPr>
            <p:ph type="title"/>
          </p:nvPr>
        </p:nvSpPr>
        <p:spPr>
          <a:xfrm>
            <a:off x="1097280" y="286603"/>
            <a:ext cx="10058400" cy="14508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Vision is hard</a:t>
            </a:r>
            <a:endParaRPr/>
          </a:p>
        </p:txBody>
      </p:sp>
      <p:pic>
        <p:nvPicPr>
          <p:cNvPr id="437" name="Google Shape;437;p57"/>
          <p:cNvPicPr preferRelativeResize="0"/>
          <p:nvPr/>
        </p:nvPicPr>
        <p:blipFill>
          <a:blip r:embed="rId3">
            <a:alphaModFix/>
          </a:blip>
          <a:stretch>
            <a:fillRect/>
          </a:stretch>
        </p:blipFill>
        <p:spPr>
          <a:xfrm>
            <a:off x="1097275" y="1904325"/>
            <a:ext cx="7417550" cy="4361400"/>
          </a:xfrm>
          <a:prstGeom prst="rect">
            <a:avLst/>
          </a:prstGeom>
          <a:noFill/>
          <a:ln>
            <a:noFill/>
          </a:ln>
        </p:spPr>
      </p:pic>
      <p:pic>
        <p:nvPicPr>
          <p:cNvPr id="438" name="Google Shape;438;p57"/>
          <p:cNvPicPr preferRelativeResize="0"/>
          <p:nvPr/>
        </p:nvPicPr>
        <p:blipFill>
          <a:blip r:embed="rId4">
            <a:alphaModFix/>
          </a:blip>
          <a:stretch>
            <a:fillRect/>
          </a:stretch>
        </p:blipFill>
        <p:spPr>
          <a:xfrm>
            <a:off x="8609125" y="2799153"/>
            <a:ext cx="1524000" cy="2571750"/>
          </a:xfrm>
          <a:prstGeom prst="rect">
            <a:avLst/>
          </a:prstGeom>
          <a:noFill/>
          <a:ln>
            <a:noFill/>
          </a:ln>
        </p:spPr>
      </p:pic>
      <p:cxnSp>
        <p:nvCxnSpPr>
          <p:cNvPr id="439" name="Google Shape;439;p57"/>
          <p:cNvCxnSpPr>
            <a:endCxn id="438" idx="0"/>
          </p:cNvCxnSpPr>
          <p:nvPr/>
        </p:nvCxnSpPr>
        <p:spPr>
          <a:xfrm flipH="1" rot="10800000">
            <a:off x="4823725" y="2799153"/>
            <a:ext cx="4547400" cy="557100"/>
          </a:xfrm>
          <a:prstGeom prst="curvedConnector4">
            <a:avLst>
              <a:gd fmla="val 4796" name="adj1"/>
              <a:gd fmla="val 281656" name="adj2"/>
            </a:avLst>
          </a:prstGeom>
          <a:noFill/>
          <a:ln cap="flat" cmpd="sng" w="9525">
            <a:solidFill>
              <a:schemeClr val="dk2"/>
            </a:solidFill>
            <a:prstDash val="solid"/>
            <a:round/>
            <a:headEnd len="med" w="med" type="none"/>
            <a:tailEnd len="med" w="med" type="none"/>
          </a:ln>
        </p:spPr>
      </p:cxnSp>
      <p:cxnSp>
        <p:nvCxnSpPr>
          <p:cNvPr id="440" name="Google Shape;440;p57"/>
          <p:cNvCxnSpPr>
            <a:stCxn id="438" idx="0"/>
          </p:cNvCxnSpPr>
          <p:nvPr/>
        </p:nvCxnSpPr>
        <p:spPr>
          <a:xfrm>
            <a:off x="9371125" y="2799153"/>
            <a:ext cx="29700" cy="499200"/>
          </a:xfrm>
          <a:prstGeom prst="straightConnector1">
            <a:avLst/>
          </a:prstGeom>
          <a:noFill/>
          <a:ln cap="flat" cmpd="sng" w="9525">
            <a:solidFill>
              <a:schemeClr val="dk2"/>
            </a:solidFill>
            <a:prstDash val="solid"/>
            <a:round/>
            <a:headEnd len="med" w="med" type="none"/>
            <a:tailEnd len="med" w="med" type="triangle"/>
          </a:ln>
        </p:spPr>
      </p:cxnSp>
      <p:cxnSp>
        <p:nvCxnSpPr>
          <p:cNvPr id="441" name="Google Shape;441;p57"/>
          <p:cNvCxnSpPr/>
          <p:nvPr/>
        </p:nvCxnSpPr>
        <p:spPr>
          <a:xfrm>
            <a:off x="4867525" y="4373403"/>
            <a:ext cx="3690300" cy="334200"/>
          </a:xfrm>
          <a:prstGeom prst="curvedConnector3">
            <a:avLst>
              <a:gd fmla="val 50000" name="adj1"/>
            </a:avLst>
          </a:prstGeom>
          <a:noFill/>
          <a:ln cap="flat" cmpd="sng" w="9525">
            <a:solidFill>
              <a:schemeClr val="dk2"/>
            </a:solidFill>
            <a:prstDash val="solid"/>
            <a:round/>
            <a:headEnd len="med" w="med" type="none"/>
            <a:tailEnd len="med" w="med" type="none"/>
          </a:ln>
        </p:spPr>
      </p:cxnSp>
      <p:cxnSp>
        <p:nvCxnSpPr>
          <p:cNvPr id="442" name="Google Shape;442;p57"/>
          <p:cNvCxnSpPr/>
          <p:nvPr/>
        </p:nvCxnSpPr>
        <p:spPr>
          <a:xfrm flipH="1" rot="10800000">
            <a:off x="8485325" y="4693200"/>
            <a:ext cx="406800" cy="144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6" name="Shape 446"/>
        <p:cNvGrpSpPr/>
        <p:nvPr/>
      </p:nvGrpSpPr>
      <p:grpSpPr>
        <a:xfrm>
          <a:off x="0" y="0"/>
          <a:ext cx="0" cy="0"/>
          <a:chOff x="0" y="0"/>
          <a:chExt cx="0" cy="0"/>
        </a:xfrm>
      </p:grpSpPr>
      <p:sp>
        <p:nvSpPr>
          <p:cNvPr id="447" name="Google Shape;447;p58"/>
          <p:cNvSpPr txBox="1"/>
          <p:nvPr>
            <p:ph type="title"/>
          </p:nvPr>
        </p:nvSpPr>
        <p:spPr>
          <a:xfrm>
            <a:off x="1097280" y="286603"/>
            <a:ext cx="10058400" cy="14508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US"/>
              <a:t>Vision is inferential </a:t>
            </a:r>
            <a:endParaRPr/>
          </a:p>
        </p:txBody>
      </p:sp>
      <p:pic>
        <p:nvPicPr>
          <p:cNvPr id="448" name="Google Shape;448;p58"/>
          <p:cNvPicPr preferRelativeResize="0"/>
          <p:nvPr/>
        </p:nvPicPr>
        <p:blipFill>
          <a:blip r:embed="rId3">
            <a:alphaModFix/>
          </a:blip>
          <a:stretch>
            <a:fillRect/>
          </a:stretch>
        </p:blipFill>
        <p:spPr>
          <a:xfrm>
            <a:off x="2835480" y="1853625"/>
            <a:ext cx="6579744" cy="440865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2" name="Shape 452"/>
        <p:cNvGrpSpPr/>
        <p:nvPr/>
      </p:nvGrpSpPr>
      <p:grpSpPr>
        <a:xfrm>
          <a:off x="0" y="0"/>
          <a:ext cx="0" cy="0"/>
          <a:chOff x="0" y="0"/>
          <a:chExt cx="0" cy="0"/>
        </a:xfrm>
      </p:grpSpPr>
      <p:sp>
        <p:nvSpPr>
          <p:cNvPr id="453" name="Google Shape;453;p59"/>
          <p:cNvSpPr txBox="1"/>
          <p:nvPr>
            <p:ph type="title"/>
          </p:nvPr>
        </p:nvSpPr>
        <p:spPr>
          <a:xfrm>
            <a:off x="1097280" y="286603"/>
            <a:ext cx="10058400" cy="14508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US"/>
              <a:t>Vision is inferential </a:t>
            </a:r>
            <a:endParaRPr/>
          </a:p>
        </p:txBody>
      </p:sp>
      <p:pic>
        <p:nvPicPr>
          <p:cNvPr id="454" name="Google Shape;454;p59"/>
          <p:cNvPicPr preferRelativeResize="0"/>
          <p:nvPr/>
        </p:nvPicPr>
        <p:blipFill>
          <a:blip r:embed="rId3">
            <a:alphaModFix/>
          </a:blip>
          <a:stretch>
            <a:fillRect/>
          </a:stretch>
        </p:blipFill>
        <p:spPr>
          <a:xfrm>
            <a:off x="2806125" y="1824575"/>
            <a:ext cx="6579750" cy="4408649"/>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8" name="Shape 458"/>
        <p:cNvGrpSpPr/>
        <p:nvPr/>
      </p:nvGrpSpPr>
      <p:grpSpPr>
        <a:xfrm>
          <a:off x="0" y="0"/>
          <a:ext cx="0" cy="0"/>
          <a:chOff x="0" y="0"/>
          <a:chExt cx="0" cy="0"/>
        </a:xfrm>
      </p:grpSpPr>
      <p:sp>
        <p:nvSpPr>
          <p:cNvPr id="459" name="Google Shape;459;p60"/>
          <p:cNvSpPr txBox="1"/>
          <p:nvPr>
            <p:ph type="title"/>
          </p:nvPr>
        </p:nvSpPr>
        <p:spPr>
          <a:xfrm>
            <a:off x="1097280" y="286603"/>
            <a:ext cx="10058400" cy="14508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US"/>
              <a:t>It’s also fascinating </a:t>
            </a:r>
            <a:endParaRPr/>
          </a:p>
        </p:txBody>
      </p:sp>
      <p:pic>
        <p:nvPicPr>
          <p:cNvPr id="460" name="Google Shape;460;p60"/>
          <p:cNvPicPr preferRelativeResize="0"/>
          <p:nvPr/>
        </p:nvPicPr>
        <p:blipFill>
          <a:blip r:embed="rId3">
            <a:alphaModFix/>
          </a:blip>
          <a:stretch>
            <a:fillRect/>
          </a:stretch>
        </p:blipFill>
        <p:spPr>
          <a:xfrm>
            <a:off x="3977650" y="1915825"/>
            <a:ext cx="4236700" cy="385405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4" name="Shape 464"/>
        <p:cNvGrpSpPr/>
        <p:nvPr/>
      </p:nvGrpSpPr>
      <p:grpSpPr>
        <a:xfrm>
          <a:off x="0" y="0"/>
          <a:ext cx="0" cy="0"/>
          <a:chOff x="0" y="0"/>
          <a:chExt cx="0" cy="0"/>
        </a:xfrm>
      </p:grpSpPr>
      <p:sp>
        <p:nvSpPr>
          <p:cNvPr id="465" name="Google Shape;465;p61"/>
          <p:cNvSpPr txBox="1"/>
          <p:nvPr>
            <p:ph type="title"/>
          </p:nvPr>
        </p:nvSpPr>
        <p:spPr>
          <a:xfrm>
            <a:off x="1097280" y="286603"/>
            <a:ext cx="10058400" cy="14508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US"/>
              <a:t>Why vision is hard ?</a:t>
            </a:r>
            <a:endParaRPr/>
          </a:p>
        </p:txBody>
      </p:sp>
      <p:sp>
        <p:nvSpPr>
          <p:cNvPr id="466" name="Google Shape;466;p61"/>
          <p:cNvSpPr txBox="1"/>
          <p:nvPr>
            <p:ph idx="1" type="body"/>
          </p:nvPr>
        </p:nvSpPr>
        <p:spPr>
          <a:xfrm>
            <a:off x="1097280" y="1845734"/>
            <a:ext cx="10058400" cy="4023300"/>
          </a:xfrm>
          <a:prstGeom prst="rect">
            <a:avLst/>
          </a:prstGeom>
        </p:spPr>
        <p:txBody>
          <a:bodyPr anchorCtr="0" anchor="t" bIns="45700" lIns="0" spcFirstLastPara="1" rIns="0" wrap="square" tIns="45700">
            <a:noAutofit/>
          </a:bodyPr>
          <a:lstStyle/>
          <a:p>
            <a:pPr indent="-342900" lvl="0" marL="457200" rtl="0" algn="l">
              <a:spcBef>
                <a:spcPts val="1200"/>
              </a:spcBef>
              <a:spcAft>
                <a:spcPts val="0"/>
              </a:spcAft>
              <a:buSzPts val="1800"/>
              <a:buChar char="❖"/>
            </a:pPr>
            <a:r>
              <a:rPr lang="en-US"/>
              <a:t>Image colors depend on surface properties, illumination, camera response function and interactions such as shadows.</a:t>
            </a:r>
            <a:endParaRPr/>
          </a:p>
          <a:p>
            <a:pPr indent="-342900" lvl="0" marL="457200" rtl="0" algn="l">
              <a:spcBef>
                <a:spcPts val="0"/>
              </a:spcBef>
              <a:spcAft>
                <a:spcPts val="0"/>
              </a:spcAft>
              <a:buSzPts val="1800"/>
              <a:buChar char="❖"/>
            </a:pPr>
            <a:r>
              <a:rPr lang="en-US"/>
              <a:t>Noise.</a:t>
            </a:r>
            <a:endParaRPr/>
          </a:p>
          <a:p>
            <a:pPr indent="-342900" lvl="0" marL="457200" rtl="0" algn="l">
              <a:spcBef>
                <a:spcPts val="0"/>
              </a:spcBef>
              <a:spcAft>
                <a:spcPts val="0"/>
              </a:spcAft>
              <a:buSzPts val="1800"/>
              <a:buChar char="❖"/>
            </a:pPr>
            <a:r>
              <a:rPr lang="en-US"/>
              <a:t>Conversion of an image in a 3d space to a 2d space - this leads to loss of certain properties like depth. </a:t>
            </a:r>
            <a:endParaRPr/>
          </a:p>
          <a:p>
            <a:pPr indent="-342900" lvl="0" marL="457200" rtl="0" algn="l">
              <a:spcBef>
                <a:spcPts val="0"/>
              </a:spcBef>
              <a:spcAft>
                <a:spcPts val="0"/>
              </a:spcAft>
              <a:buSzPts val="1800"/>
              <a:buChar char="❖"/>
            </a:pPr>
            <a:r>
              <a:rPr lang="en-US"/>
              <a:t>Lots of data.</a:t>
            </a:r>
            <a:endParaRPr/>
          </a:p>
          <a:p>
            <a:pPr indent="-342900" lvl="0" marL="457200" rtl="0" algn="l">
              <a:spcBef>
                <a:spcPts val="0"/>
              </a:spcBef>
              <a:spcAft>
                <a:spcPts val="0"/>
              </a:spcAft>
              <a:buSzPts val="1800"/>
              <a:buChar char="❖"/>
            </a:pPr>
            <a:r>
              <a:rPr lang="en-US"/>
              <a:t>Conflicts among local and global cues.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4" name="Shape 124"/>
        <p:cNvGrpSpPr/>
        <p:nvPr/>
      </p:nvGrpSpPr>
      <p:grpSpPr>
        <a:xfrm>
          <a:off x="0" y="0"/>
          <a:ext cx="0" cy="0"/>
          <a:chOff x="0" y="0"/>
          <a:chExt cx="0" cy="0"/>
        </a:xfrm>
      </p:grpSpPr>
      <p:sp>
        <p:nvSpPr>
          <p:cNvPr id="125" name="Google Shape;125;p17"/>
          <p:cNvSpPr txBox="1"/>
          <p:nvPr>
            <p:ph type="title"/>
          </p:nvPr>
        </p:nvSpPr>
        <p:spPr>
          <a:xfrm>
            <a:off x="605399" y="1286975"/>
            <a:ext cx="11125200" cy="1450800"/>
          </a:xfrm>
          <a:prstGeom prst="rect">
            <a:avLst/>
          </a:prstGeom>
          <a:noFill/>
          <a:ln>
            <a:noFill/>
          </a:ln>
        </p:spPr>
        <p:txBody>
          <a:bodyPr anchorCtr="0" anchor="b" bIns="45700" lIns="91425" spcFirstLastPara="1" rIns="91425" wrap="square" tIns="45700">
            <a:noAutofit/>
          </a:bodyPr>
          <a:lstStyle/>
          <a:p>
            <a:pPr indent="0" lvl="0" marL="0" rtl="0" algn="l">
              <a:lnSpc>
                <a:spcPct val="85000"/>
              </a:lnSpc>
              <a:spcBef>
                <a:spcPts val="0"/>
              </a:spcBef>
              <a:spcAft>
                <a:spcPts val="0"/>
              </a:spcAft>
              <a:buClr>
                <a:schemeClr val="dk1"/>
              </a:buClr>
              <a:buSzPts val="1100"/>
              <a:buFont typeface="Arial"/>
              <a:buNone/>
            </a:pPr>
            <a:r>
              <a:rPr lang="en-US" sz="2600">
                <a:solidFill>
                  <a:schemeClr val="dk1"/>
                </a:solidFill>
                <a:latin typeface="Arial"/>
                <a:ea typeface="Arial"/>
                <a:cs typeface="Arial"/>
                <a:sym typeface="Arial"/>
              </a:rPr>
              <a:t>Blockchain based trust &amp; authentication for decentralized sensor networks</a:t>
            </a:r>
            <a:endParaRPr sz="2600">
              <a:solidFill>
                <a:schemeClr val="dk1"/>
              </a:solidFill>
              <a:latin typeface="Arial"/>
              <a:ea typeface="Arial"/>
              <a:cs typeface="Arial"/>
              <a:sym typeface="Arial"/>
            </a:endParaRPr>
          </a:p>
          <a:p>
            <a:pPr indent="0" lvl="0" marL="0" rtl="0" algn="l">
              <a:lnSpc>
                <a:spcPct val="85000"/>
              </a:lnSpc>
              <a:spcBef>
                <a:spcPts val="0"/>
              </a:spcBef>
              <a:spcAft>
                <a:spcPts val="0"/>
              </a:spcAft>
              <a:buClr>
                <a:schemeClr val="dk1"/>
              </a:buClr>
              <a:buSzPts val="1100"/>
              <a:buFont typeface="Arial"/>
              <a:buNone/>
            </a:pPr>
            <a:r>
              <a:t/>
            </a:r>
            <a:endParaRPr sz="3700"/>
          </a:p>
          <a:p>
            <a:pPr indent="0" lvl="0" marL="0" rtl="0" algn="l">
              <a:lnSpc>
                <a:spcPct val="85000"/>
              </a:lnSpc>
              <a:spcBef>
                <a:spcPts val="0"/>
              </a:spcBef>
              <a:spcAft>
                <a:spcPts val="0"/>
              </a:spcAft>
              <a:buClr>
                <a:srgbClr val="3F3F3F"/>
              </a:buClr>
              <a:buSzPts val="4800"/>
              <a:buFont typeface="Calibri"/>
              <a:buNone/>
            </a:pPr>
            <a:r>
              <a:t/>
            </a:r>
            <a:endParaRPr/>
          </a:p>
        </p:txBody>
      </p:sp>
      <p:sp>
        <p:nvSpPr>
          <p:cNvPr id="126" name="Google Shape;126;p17"/>
          <p:cNvSpPr txBox="1"/>
          <p:nvPr>
            <p:ph idx="1" type="body"/>
          </p:nvPr>
        </p:nvSpPr>
        <p:spPr>
          <a:xfrm>
            <a:off x="855900" y="2029475"/>
            <a:ext cx="10624200" cy="3512700"/>
          </a:xfrm>
          <a:prstGeom prst="rect">
            <a:avLst/>
          </a:prstGeom>
          <a:noFill/>
          <a:ln>
            <a:noFill/>
          </a:ln>
        </p:spPr>
        <p:txBody>
          <a:bodyPr anchorCtr="0" anchor="t" bIns="45700" lIns="0" spcFirstLastPara="1" rIns="0" wrap="square" tIns="45700">
            <a:noAutofit/>
          </a:bodyPr>
          <a:lstStyle/>
          <a:p>
            <a:pPr indent="-342900" lvl="0" marL="457200" rtl="0" algn="l">
              <a:lnSpc>
                <a:spcPct val="90000"/>
              </a:lnSpc>
              <a:spcBef>
                <a:spcPts val="1400"/>
              </a:spcBef>
              <a:spcAft>
                <a:spcPts val="0"/>
              </a:spcAft>
              <a:buClr>
                <a:schemeClr val="dk1"/>
              </a:buClr>
              <a:buSzPts val="1800"/>
              <a:buFont typeface="Arial"/>
              <a:buChar char="●"/>
            </a:pPr>
            <a:r>
              <a:rPr b="1" lang="en-US">
                <a:solidFill>
                  <a:schemeClr val="dk1"/>
                </a:solidFill>
                <a:latin typeface="Arial"/>
                <a:ea typeface="Arial"/>
                <a:cs typeface="Arial"/>
                <a:sym typeface="Arial"/>
              </a:rPr>
              <a:t>from the point of security:</a:t>
            </a:r>
            <a:endParaRPr b="1">
              <a:solidFill>
                <a:schemeClr val="dk1"/>
              </a:solidFill>
              <a:latin typeface="Arial"/>
              <a:ea typeface="Arial"/>
              <a:cs typeface="Arial"/>
              <a:sym typeface="Arial"/>
            </a:endParaRPr>
          </a:p>
          <a:p>
            <a:pPr indent="0" lvl="0" marL="0" rtl="0" algn="l">
              <a:spcBef>
                <a:spcPts val="1400"/>
              </a:spcBef>
              <a:spcAft>
                <a:spcPts val="0"/>
              </a:spcAft>
              <a:buNone/>
            </a:pPr>
            <a:r>
              <a:rPr lang="en-US">
                <a:solidFill>
                  <a:schemeClr val="dk1"/>
                </a:solidFill>
                <a:latin typeface="Arial"/>
                <a:ea typeface="Arial"/>
                <a:cs typeface="Arial"/>
                <a:sym typeface="Arial"/>
              </a:rPr>
              <a:t> Comparing with centralized controllers who are prone to attacks, blockchain is a secured, shared and distributed ledger that facilitates the process of recording and tracking resources without the need of a centralized trusted authority. </a:t>
            </a:r>
            <a:endParaRPr>
              <a:solidFill>
                <a:schemeClr val="dk1"/>
              </a:solidFill>
              <a:latin typeface="Arial"/>
              <a:ea typeface="Arial"/>
              <a:cs typeface="Arial"/>
              <a:sym typeface="Arial"/>
            </a:endParaRPr>
          </a:p>
          <a:p>
            <a:pPr indent="0" lvl="0" marL="0" rtl="0" algn="l">
              <a:spcBef>
                <a:spcPts val="1400"/>
              </a:spcBef>
              <a:spcAft>
                <a:spcPts val="0"/>
              </a:spcAft>
              <a:buNone/>
            </a:pPr>
            <a:r>
              <a:t/>
            </a:r>
            <a:endParaRPr>
              <a:solidFill>
                <a:schemeClr val="dk1"/>
              </a:solidFill>
              <a:latin typeface="Arial"/>
              <a:ea typeface="Arial"/>
              <a:cs typeface="Arial"/>
              <a:sym typeface="Arial"/>
            </a:endParaRPr>
          </a:p>
          <a:p>
            <a:pPr indent="0" lvl="0" marL="457200" rtl="0" algn="l">
              <a:lnSpc>
                <a:spcPct val="90000"/>
              </a:lnSpc>
              <a:spcBef>
                <a:spcPts val="1400"/>
              </a:spcBef>
              <a:spcAft>
                <a:spcPts val="0"/>
              </a:spcAft>
              <a:buNone/>
            </a:pPr>
            <a:r>
              <a:t/>
            </a:r>
            <a:endParaRPr>
              <a:solidFill>
                <a:schemeClr val="dk1"/>
              </a:solidFill>
              <a:latin typeface="Arial"/>
              <a:ea typeface="Arial"/>
              <a:cs typeface="Arial"/>
              <a:sym typeface="Arial"/>
            </a:endParaRPr>
          </a:p>
          <a:p>
            <a:pPr indent="0" lvl="0" marL="0" rtl="0" algn="l">
              <a:lnSpc>
                <a:spcPct val="90000"/>
              </a:lnSpc>
              <a:spcBef>
                <a:spcPts val="1400"/>
              </a:spcBef>
              <a:spcAft>
                <a:spcPts val="0"/>
              </a:spcAft>
              <a:buNone/>
            </a:pPr>
            <a:r>
              <a:t/>
            </a:r>
            <a:endParaRPr b="1">
              <a:solidFill>
                <a:schemeClr val="dk1"/>
              </a:solidFill>
              <a:latin typeface="Arial"/>
              <a:ea typeface="Arial"/>
              <a:cs typeface="Arial"/>
              <a:sym typeface="Arial"/>
            </a:endParaRPr>
          </a:p>
          <a:p>
            <a:pPr indent="0" lvl="0" marL="0" rtl="0" algn="l">
              <a:lnSpc>
                <a:spcPct val="90000"/>
              </a:lnSpc>
              <a:spcBef>
                <a:spcPts val="1400"/>
              </a:spcBef>
              <a:spcAft>
                <a:spcPts val="0"/>
              </a:spcAft>
              <a:buNone/>
            </a:pPr>
            <a:r>
              <a:t/>
            </a:r>
            <a:endParaRPr b="1">
              <a:solidFill>
                <a:schemeClr val="dk1"/>
              </a:solidFill>
              <a:latin typeface="Arial"/>
              <a:ea typeface="Arial"/>
              <a:cs typeface="Arial"/>
              <a:sym typeface="Arial"/>
            </a:endParaRPr>
          </a:p>
          <a:p>
            <a:pPr indent="0" lvl="0" marL="0" rtl="0" algn="l">
              <a:lnSpc>
                <a:spcPct val="90000"/>
              </a:lnSpc>
              <a:spcBef>
                <a:spcPts val="1400"/>
              </a:spcBef>
              <a:spcAft>
                <a:spcPts val="0"/>
              </a:spcAft>
              <a:buNone/>
            </a:pPr>
            <a:r>
              <a:t/>
            </a:r>
            <a:endParaRPr/>
          </a:p>
          <a:p>
            <a:pPr indent="0" lvl="0" marL="0" rtl="0" algn="l">
              <a:lnSpc>
                <a:spcPct val="90000"/>
              </a:lnSpc>
              <a:spcBef>
                <a:spcPts val="1400"/>
              </a:spcBef>
              <a:spcAft>
                <a:spcPts val="0"/>
              </a:spcAft>
              <a:buNone/>
            </a:pPr>
            <a:r>
              <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0" name="Shape 470"/>
        <p:cNvGrpSpPr/>
        <p:nvPr/>
      </p:nvGrpSpPr>
      <p:grpSpPr>
        <a:xfrm>
          <a:off x="0" y="0"/>
          <a:ext cx="0" cy="0"/>
          <a:chOff x="0" y="0"/>
          <a:chExt cx="0" cy="0"/>
        </a:xfrm>
      </p:grpSpPr>
      <p:sp>
        <p:nvSpPr>
          <p:cNvPr id="471" name="Google Shape;471;p62"/>
          <p:cNvSpPr txBox="1"/>
          <p:nvPr>
            <p:ph type="title"/>
          </p:nvPr>
        </p:nvSpPr>
        <p:spPr>
          <a:xfrm>
            <a:off x="1097280" y="286603"/>
            <a:ext cx="10058400" cy="14508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US"/>
              <a:t>Unique aspects of humans</a:t>
            </a:r>
            <a:endParaRPr/>
          </a:p>
        </p:txBody>
      </p:sp>
      <p:sp>
        <p:nvSpPr>
          <p:cNvPr id="472" name="Google Shape;472;p62"/>
          <p:cNvSpPr txBox="1"/>
          <p:nvPr>
            <p:ph idx="1" type="body"/>
          </p:nvPr>
        </p:nvSpPr>
        <p:spPr>
          <a:xfrm>
            <a:off x="1097280" y="1845734"/>
            <a:ext cx="10058400" cy="4023300"/>
          </a:xfrm>
          <a:prstGeom prst="rect">
            <a:avLst/>
          </a:prstGeom>
        </p:spPr>
        <p:txBody>
          <a:bodyPr anchorCtr="0" anchor="t" bIns="45700" lIns="0" spcFirstLastPara="1" rIns="0" wrap="square" tIns="45700">
            <a:noAutofit/>
          </a:bodyPr>
          <a:lstStyle/>
          <a:p>
            <a:pPr indent="-355600" lvl="0" marL="457200" rtl="0" algn="l">
              <a:lnSpc>
                <a:spcPct val="115000"/>
              </a:lnSpc>
              <a:spcBef>
                <a:spcPts val="0"/>
              </a:spcBef>
              <a:spcAft>
                <a:spcPts val="0"/>
              </a:spcAft>
              <a:buClr>
                <a:srgbClr val="FF9900"/>
              </a:buClr>
              <a:buSzPts val="2000"/>
              <a:buChar char="❖"/>
            </a:pPr>
            <a:r>
              <a:rPr lang="en-US">
                <a:solidFill>
                  <a:schemeClr val="dk1"/>
                </a:solidFill>
              </a:rPr>
              <a:t>RETINA</a:t>
            </a:r>
            <a:r>
              <a:rPr lang="en-US">
                <a:solidFill>
                  <a:schemeClr val="dk1"/>
                </a:solidFill>
              </a:rPr>
              <a:t>✅</a:t>
            </a:r>
            <a:endParaRPr>
              <a:solidFill>
                <a:schemeClr val="dk1"/>
              </a:solidFill>
            </a:endParaRPr>
          </a:p>
          <a:p>
            <a:pPr indent="-355600" lvl="0" marL="457200" rtl="0" algn="l">
              <a:lnSpc>
                <a:spcPct val="115000"/>
              </a:lnSpc>
              <a:spcBef>
                <a:spcPts val="0"/>
              </a:spcBef>
              <a:spcAft>
                <a:spcPts val="0"/>
              </a:spcAft>
              <a:buClr>
                <a:srgbClr val="FF9900"/>
              </a:buClr>
              <a:buSzPts val="2000"/>
              <a:buChar char="❖"/>
            </a:pPr>
            <a:r>
              <a:rPr lang="en-US">
                <a:solidFill>
                  <a:schemeClr val="dk1"/>
                </a:solidFill>
              </a:rPr>
              <a:t>IRIS ✅</a:t>
            </a:r>
            <a:endParaRPr>
              <a:solidFill>
                <a:schemeClr val="dk1"/>
              </a:solidFill>
            </a:endParaRPr>
          </a:p>
          <a:p>
            <a:pPr indent="-355600" lvl="0" marL="457200" rtl="0" algn="l">
              <a:lnSpc>
                <a:spcPct val="115000"/>
              </a:lnSpc>
              <a:spcBef>
                <a:spcPts val="0"/>
              </a:spcBef>
              <a:spcAft>
                <a:spcPts val="0"/>
              </a:spcAft>
              <a:buClr>
                <a:srgbClr val="FF9900"/>
              </a:buClr>
              <a:buSzPts val="2000"/>
              <a:buChar char="❖"/>
            </a:pPr>
            <a:r>
              <a:rPr lang="en-US">
                <a:solidFill>
                  <a:schemeClr val="dk1"/>
                </a:solidFill>
              </a:rPr>
              <a:t>EAR ✅</a:t>
            </a:r>
            <a:endParaRPr>
              <a:solidFill>
                <a:schemeClr val="dk1"/>
              </a:solidFill>
            </a:endParaRPr>
          </a:p>
          <a:p>
            <a:pPr indent="-355600" lvl="0" marL="457200" rtl="0" algn="l">
              <a:lnSpc>
                <a:spcPct val="115000"/>
              </a:lnSpc>
              <a:spcBef>
                <a:spcPts val="0"/>
              </a:spcBef>
              <a:spcAft>
                <a:spcPts val="0"/>
              </a:spcAft>
              <a:buClr>
                <a:srgbClr val="FF9900"/>
              </a:buClr>
              <a:buSzPts val="2000"/>
              <a:buChar char="❖"/>
            </a:pPr>
            <a:r>
              <a:rPr lang="en-US">
                <a:solidFill>
                  <a:schemeClr val="dk1"/>
                </a:solidFill>
              </a:rPr>
              <a:t>FINGER PRINT ✅</a:t>
            </a:r>
            <a:endParaRPr>
              <a:solidFill>
                <a:schemeClr val="dk1"/>
              </a:solidFill>
            </a:endParaRPr>
          </a:p>
          <a:p>
            <a:pPr indent="0" lvl="0" marL="0" rtl="0" algn="l">
              <a:spcBef>
                <a:spcPts val="1200"/>
              </a:spcBef>
              <a:spcAft>
                <a:spcPts val="200"/>
              </a:spcAft>
              <a:buNone/>
            </a:pPr>
            <a:r>
              <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6" name="Shape 476"/>
        <p:cNvGrpSpPr/>
        <p:nvPr/>
      </p:nvGrpSpPr>
      <p:grpSpPr>
        <a:xfrm>
          <a:off x="0" y="0"/>
          <a:ext cx="0" cy="0"/>
          <a:chOff x="0" y="0"/>
          <a:chExt cx="0" cy="0"/>
        </a:xfrm>
      </p:grpSpPr>
      <p:sp>
        <p:nvSpPr>
          <p:cNvPr id="477" name="Google Shape;477;p63"/>
          <p:cNvSpPr txBox="1"/>
          <p:nvPr>
            <p:ph type="title"/>
          </p:nvPr>
        </p:nvSpPr>
        <p:spPr>
          <a:xfrm>
            <a:off x="1097280" y="286603"/>
            <a:ext cx="10058400" cy="14508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US"/>
              <a:t>RETINA SCAN</a:t>
            </a:r>
            <a:endParaRPr/>
          </a:p>
        </p:txBody>
      </p:sp>
      <p:pic>
        <p:nvPicPr>
          <p:cNvPr id="478" name="Google Shape;478;p63"/>
          <p:cNvPicPr preferRelativeResize="0"/>
          <p:nvPr/>
        </p:nvPicPr>
        <p:blipFill>
          <a:blip r:embed="rId3">
            <a:alphaModFix/>
          </a:blip>
          <a:stretch>
            <a:fillRect/>
          </a:stretch>
        </p:blipFill>
        <p:spPr>
          <a:xfrm>
            <a:off x="1097275" y="1845725"/>
            <a:ext cx="3835050" cy="3871050"/>
          </a:xfrm>
          <a:prstGeom prst="rect">
            <a:avLst/>
          </a:prstGeom>
          <a:noFill/>
          <a:ln>
            <a:noFill/>
          </a:ln>
        </p:spPr>
      </p:pic>
      <p:sp>
        <p:nvSpPr>
          <p:cNvPr id="479" name="Google Shape;479;p63"/>
          <p:cNvSpPr txBox="1"/>
          <p:nvPr/>
        </p:nvSpPr>
        <p:spPr>
          <a:xfrm>
            <a:off x="5216150" y="1946975"/>
            <a:ext cx="5826300" cy="3705000"/>
          </a:xfrm>
          <a:prstGeom prst="rect">
            <a:avLst/>
          </a:prstGeom>
          <a:noFill/>
          <a:ln>
            <a:noFill/>
          </a:ln>
        </p:spPr>
        <p:txBody>
          <a:bodyPr anchorCtr="0" anchor="t" bIns="91425" lIns="91425" spcFirstLastPara="1" rIns="91425" wrap="square" tIns="91425">
            <a:noAutofit/>
          </a:bodyPr>
          <a:lstStyle/>
          <a:p>
            <a:pPr indent="-355600" lvl="0" marL="457200" rtl="0" algn="l">
              <a:spcBef>
                <a:spcPts val="0"/>
              </a:spcBef>
              <a:spcAft>
                <a:spcPts val="0"/>
              </a:spcAft>
              <a:buClr>
                <a:srgbClr val="FF9900"/>
              </a:buClr>
              <a:buSzPts val="2000"/>
              <a:buFont typeface="Calibri"/>
              <a:buChar char="❖"/>
            </a:pPr>
            <a:r>
              <a:rPr lang="en-US" sz="2000">
                <a:latin typeface="Calibri"/>
                <a:ea typeface="Calibri"/>
                <a:cs typeface="Calibri"/>
                <a:sym typeface="Calibri"/>
              </a:rPr>
              <a:t>A retinal scan is used to map out the unique patterns of a person's retina.</a:t>
            </a:r>
            <a:endParaRPr sz="2000">
              <a:latin typeface="Calibri"/>
              <a:ea typeface="Calibri"/>
              <a:cs typeface="Calibri"/>
              <a:sym typeface="Calibri"/>
            </a:endParaRPr>
          </a:p>
          <a:p>
            <a:pPr indent="-355600" lvl="0" marL="457200" rtl="0" algn="l">
              <a:spcBef>
                <a:spcPts val="0"/>
              </a:spcBef>
              <a:spcAft>
                <a:spcPts val="0"/>
              </a:spcAft>
              <a:buClr>
                <a:srgbClr val="FF9900"/>
              </a:buClr>
              <a:buSzPts val="2000"/>
              <a:buFont typeface="Calibri"/>
              <a:buChar char="❖"/>
            </a:pPr>
            <a:r>
              <a:rPr lang="en-US" sz="2000">
                <a:latin typeface="Calibri"/>
                <a:ea typeface="Calibri"/>
                <a:cs typeface="Calibri"/>
                <a:sym typeface="Calibri"/>
              </a:rPr>
              <a:t>A low-energy </a:t>
            </a:r>
            <a:r>
              <a:rPr lang="en-US" sz="2000">
                <a:latin typeface="Calibri"/>
                <a:ea typeface="Calibri"/>
                <a:cs typeface="Calibri"/>
                <a:sym typeface="Calibri"/>
              </a:rPr>
              <a:t>infrared</a:t>
            </a:r>
            <a:r>
              <a:rPr lang="en-US" sz="2000">
                <a:latin typeface="Calibri"/>
                <a:ea typeface="Calibri"/>
                <a:cs typeface="Calibri"/>
                <a:sym typeface="Calibri"/>
              </a:rPr>
              <a:t> light is passed onto a person's eye as they look through the scanner's eyepiece. </a:t>
            </a:r>
            <a:endParaRPr sz="2000">
              <a:latin typeface="Calibri"/>
              <a:ea typeface="Calibri"/>
              <a:cs typeface="Calibri"/>
              <a:sym typeface="Calibri"/>
            </a:endParaRPr>
          </a:p>
          <a:p>
            <a:pPr indent="-355600" lvl="0" marL="457200" rtl="0" algn="l">
              <a:spcBef>
                <a:spcPts val="0"/>
              </a:spcBef>
              <a:spcAft>
                <a:spcPts val="0"/>
              </a:spcAft>
              <a:buClr>
                <a:srgbClr val="FF9900"/>
              </a:buClr>
              <a:buSzPts val="2000"/>
              <a:buFont typeface="Calibri"/>
              <a:buChar char="❖"/>
            </a:pPr>
            <a:r>
              <a:rPr lang="en-US" sz="2000">
                <a:latin typeface="Calibri"/>
                <a:ea typeface="Calibri"/>
                <a:cs typeface="Calibri"/>
                <a:sym typeface="Calibri"/>
              </a:rPr>
              <a:t>The blood vessels within the retina absorb light more readily than surrounding tissues, this leads to variation in the amount of reflection of the </a:t>
            </a:r>
            <a:r>
              <a:rPr lang="en-US" sz="2000">
                <a:latin typeface="Calibri"/>
                <a:ea typeface="Calibri"/>
                <a:cs typeface="Calibri"/>
                <a:sym typeface="Calibri"/>
              </a:rPr>
              <a:t>infrared</a:t>
            </a:r>
            <a:r>
              <a:rPr lang="en-US" sz="2000">
                <a:latin typeface="Calibri"/>
                <a:ea typeface="Calibri"/>
                <a:cs typeface="Calibri"/>
                <a:sym typeface="Calibri"/>
              </a:rPr>
              <a:t> light. </a:t>
            </a:r>
            <a:endParaRPr sz="2000">
              <a:latin typeface="Calibri"/>
              <a:ea typeface="Calibri"/>
              <a:cs typeface="Calibri"/>
              <a:sym typeface="Calibri"/>
            </a:endParaRPr>
          </a:p>
          <a:p>
            <a:pPr indent="-355600" lvl="0" marL="457200" rtl="0" algn="l">
              <a:spcBef>
                <a:spcPts val="0"/>
              </a:spcBef>
              <a:spcAft>
                <a:spcPts val="0"/>
              </a:spcAft>
              <a:buClr>
                <a:srgbClr val="FF9900"/>
              </a:buClr>
              <a:buSzPts val="2000"/>
              <a:buFont typeface="Calibri"/>
              <a:buChar char="❖"/>
            </a:pPr>
            <a:r>
              <a:rPr lang="en-US" sz="2000">
                <a:latin typeface="Calibri"/>
                <a:ea typeface="Calibri"/>
                <a:cs typeface="Calibri"/>
                <a:sym typeface="Calibri"/>
              </a:rPr>
              <a:t>The pattern of variations is converted to computer code and stored in  a database for authentication purposes.</a:t>
            </a:r>
            <a:endParaRPr sz="2000">
              <a:latin typeface="Calibri"/>
              <a:ea typeface="Calibri"/>
              <a:cs typeface="Calibri"/>
              <a:sym typeface="Calibri"/>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3" name="Shape 483"/>
        <p:cNvGrpSpPr/>
        <p:nvPr/>
      </p:nvGrpSpPr>
      <p:grpSpPr>
        <a:xfrm>
          <a:off x="0" y="0"/>
          <a:ext cx="0" cy="0"/>
          <a:chOff x="0" y="0"/>
          <a:chExt cx="0" cy="0"/>
        </a:xfrm>
      </p:grpSpPr>
      <p:sp>
        <p:nvSpPr>
          <p:cNvPr id="484" name="Google Shape;484;p64"/>
          <p:cNvSpPr txBox="1"/>
          <p:nvPr>
            <p:ph type="title"/>
          </p:nvPr>
        </p:nvSpPr>
        <p:spPr>
          <a:xfrm>
            <a:off x="1097280" y="286603"/>
            <a:ext cx="10058400" cy="14508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US"/>
              <a:t>RETINA SCAN </a:t>
            </a:r>
            <a:endParaRPr/>
          </a:p>
        </p:txBody>
      </p:sp>
      <p:pic>
        <p:nvPicPr>
          <p:cNvPr id="485" name="Google Shape;485;p64"/>
          <p:cNvPicPr preferRelativeResize="0"/>
          <p:nvPr/>
        </p:nvPicPr>
        <p:blipFill>
          <a:blip r:embed="rId3">
            <a:alphaModFix/>
          </a:blip>
          <a:stretch>
            <a:fillRect/>
          </a:stretch>
        </p:blipFill>
        <p:spPr>
          <a:xfrm>
            <a:off x="3570863" y="2135700"/>
            <a:ext cx="5050275" cy="334145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9" name="Shape 489"/>
        <p:cNvGrpSpPr/>
        <p:nvPr/>
      </p:nvGrpSpPr>
      <p:grpSpPr>
        <a:xfrm>
          <a:off x="0" y="0"/>
          <a:ext cx="0" cy="0"/>
          <a:chOff x="0" y="0"/>
          <a:chExt cx="0" cy="0"/>
        </a:xfrm>
      </p:grpSpPr>
      <p:pic>
        <p:nvPicPr>
          <p:cNvPr descr="Learn the fundamentals of Retinal Imaging with the RetinaVue 100 Camera." id="490" name="Google Shape;490;p65" title="RetinaVue Network - Animated Imaging Fundamentals Video">
            <a:hlinkClick r:id="rId3"/>
          </p:cNvPr>
          <p:cNvPicPr preferRelativeResize="0"/>
          <p:nvPr/>
        </p:nvPicPr>
        <p:blipFill>
          <a:blip r:embed="rId4">
            <a:alphaModFix/>
          </a:blip>
          <a:stretch>
            <a:fillRect/>
          </a:stretch>
        </p:blipFill>
        <p:spPr>
          <a:xfrm>
            <a:off x="1198850" y="1078750"/>
            <a:ext cx="9990526" cy="4700475"/>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4" name="Shape 494"/>
        <p:cNvGrpSpPr/>
        <p:nvPr/>
      </p:nvGrpSpPr>
      <p:grpSpPr>
        <a:xfrm>
          <a:off x="0" y="0"/>
          <a:ext cx="0" cy="0"/>
          <a:chOff x="0" y="0"/>
          <a:chExt cx="0" cy="0"/>
        </a:xfrm>
      </p:grpSpPr>
      <p:sp>
        <p:nvSpPr>
          <p:cNvPr id="495" name="Google Shape;495;p66"/>
          <p:cNvSpPr txBox="1"/>
          <p:nvPr>
            <p:ph type="title"/>
          </p:nvPr>
        </p:nvSpPr>
        <p:spPr>
          <a:xfrm>
            <a:off x="1097280" y="286603"/>
            <a:ext cx="10058400" cy="14508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US"/>
              <a:t>Pros and Cons of Retinal Scan</a:t>
            </a:r>
            <a:endParaRPr/>
          </a:p>
        </p:txBody>
      </p:sp>
      <p:sp>
        <p:nvSpPr>
          <p:cNvPr id="496" name="Google Shape;496;p66"/>
          <p:cNvSpPr txBox="1"/>
          <p:nvPr>
            <p:ph idx="1" type="body"/>
          </p:nvPr>
        </p:nvSpPr>
        <p:spPr>
          <a:xfrm>
            <a:off x="1097277" y="1845725"/>
            <a:ext cx="5012100" cy="4023300"/>
          </a:xfrm>
          <a:prstGeom prst="rect">
            <a:avLst/>
          </a:prstGeom>
        </p:spPr>
        <p:txBody>
          <a:bodyPr anchorCtr="0" anchor="t" bIns="45700" lIns="0" spcFirstLastPara="1" rIns="0" wrap="square" tIns="45700">
            <a:noAutofit/>
          </a:bodyPr>
          <a:lstStyle/>
          <a:p>
            <a:pPr indent="-355600" lvl="0" marL="457200" rtl="0" algn="l">
              <a:lnSpc>
                <a:spcPct val="115000"/>
              </a:lnSpc>
              <a:spcBef>
                <a:spcPts val="0"/>
              </a:spcBef>
              <a:spcAft>
                <a:spcPts val="0"/>
              </a:spcAft>
              <a:buClr>
                <a:srgbClr val="FF9900"/>
              </a:buClr>
              <a:buSzPts val="2000"/>
              <a:buFont typeface="Arial"/>
              <a:buChar char="❖"/>
            </a:pPr>
            <a:r>
              <a:rPr lang="en-US">
                <a:solidFill>
                  <a:schemeClr val="dk1"/>
                </a:solidFill>
              </a:rPr>
              <a:t>High level of accuracy</a:t>
            </a:r>
            <a:endParaRPr>
              <a:solidFill>
                <a:schemeClr val="dk1"/>
              </a:solidFill>
            </a:endParaRPr>
          </a:p>
          <a:p>
            <a:pPr indent="-355600" lvl="0" marL="457200" rtl="0" algn="l">
              <a:lnSpc>
                <a:spcPct val="115000"/>
              </a:lnSpc>
              <a:spcBef>
                <a:spcPts val="0"/>
              </a:spcBef>
              <a:spcAft>
                <a:spcPts val="0"/>
              </a:spcAft>
              <a:buClr>
                <a:srgbClr val="FF9900"/>
              </a:buClr>
              <a:buSzPts val="2000"/>
              <a:buFont typeface="Arial"/>
              <a:buChar char="❖"/>
            </a:pPr>
            <a:r>
              <a:rPr lang="en-US">
                <a:solidFill>
                  <a:schemeClr val="dk1"/>
                </a:solidFill>
              </a:rPr>
              <a:t>Low occurrence of false positives</a:t>
            </a:r>
            <a:endParaRPr>
              <a:solidFill>
                <a:schemeClr val="dk1"/>
              </a:solidFill>
            </a:endParaRPr>
          </a:p>
          <a:p>
            <a:pPr indent="-355600" lvl="0" marL="457200" rtl="0" algn="l">
              <a:lnSpc>
                <a:spcPct val="115000"/>
              </a:lnSpc>
              <a:spcBef>
                <a:spcPts val="0"/>
              </a:spcBef>
              <a:spcAft>
                <a:spcPts val="0"/>
              </a:spcAft>
              <a:buClr>
                <a:srgbClr val="FF9900"/>
              </a:buClr>
              <a:buSzPts val="2000"/>
              <a:buFont typeface="Arial"/>
              <a:buChar char="❖"/>
            </a:pPr>
            <a:r>
              <a:rPr lang="en-US">
                <a:solidFill>
                  <a:schemeClr val="dk1"/>
                </a:solidFill>
              </a:rPr>
              <a:t>Most accurate method of biometrics</a:t>
            </a:r>
            <a:endParaRPr>
              <a:solidFill>
                <a:schemeClr val="dk1"/>
              </a:solidFill>
            </a:endParaRPr>
          </a:p>
          <a:p>
            <a:pPr indent="-355600" lvl="0" marL="457200" rtl="0" algn="l">
              <a:lnSpc>
                <a:spcPct val="115000"/>
              </a:lnSpc>
              <a:spcBef>
                <a:spcPts val="0"/>
              </a:spcBef>
              <a:spcAft>
                <a:spcPts val="0"/>
              </a:spcAft>
              <a:buClr>
                <a:srgbClr val="FF9900"/>
              </a:buClr>
              <a:buSzPts val="2000"/>
              <a:buFont typeface="Arial"/>
              <a:buChar char="❖"/>
            </a:pPr>
            <a:r>
              <a:rPr lang="en-US">
                <a:solidFill>
                  <a:schemeClr val="dk1"/>
                </a:solidFill>
              </a:rPr>
              <a:t>Reliable due to the fact that retina capillary structures doesn't change over a lifetime.</a:t>
            </a:r>
            <a:endParaRPr>
              <a:solidFill>
                <a:schemeClr val="dk1"/>
              </a:solidFill>
            </a:endParaRPr>
          </a:p>
          <a:p>
            <a:pPr indent="-355600" lvl="0" marL="457200" rtl="0" algn="l">
              <a:lnSpc>
                <a:spcPct val="115000"/>
              </a:lnSpc>
              <a:spcBef>
                <a:spcPts val="0"/>
              </a:spcBef>
              <a:spcAft>
                <a:spcPts val="0"/>
              </a:spcAft>
              <a:buClr>
                <a:srgbClr val="FF9900"/>
              </a:buClr>
              <a:buSzPts val="2000"/>
              <a:buFont typeface="Arial"/>
              <a:buChar char="❖"/>
            </a:pPr>
            <a:r>
              <a:rPr lang="en-US">
                <a:solidFill>
                  <a:schemeClr val="dk1"/>
                </a:solidFill>
              </a:rPr>
              <a:t>No two individuals share the same retinal pattern </a:t>
            </a:r>
            <a:endParaRPr>
              <a:solidFill>
                <a:schemeClr val="dk1"/>
              </a:solidFill>
            </a:endParaRPr>
          </a:p>
          <a:p>
            <a:pPr indent="0" lvl="0" marL="457200" rtl="0" algn="l">
              <a:spcBef>
                <a:spcPts val="1200"/>
              </a:spcBef>
              <a:spcAft>
                <a:spcPts val="200"/>
              </a:spcAft>
              <a:buNone/>
            </a:pPr>
            <a:r>
              <a:t/>
            </a:r>
            <a:endParaRPr/>
          </a:p>
        </p:txBody>
      </p:sp>
      <p:sp>
        <p:nvSpPr>
          <p:cNvPr id="497" name="Google Shape;497;p66"/>
          <p:cNvSpPr txBox="1"/>
          <p:nvPr>
            <p:ph idx="1" type="body"/>
          </p:nvPr>
        </p:nvSpPr>
        <p:spPr>
          <a:xfrm>
            <a:off x="6199627" y="1845725"/>
            <a:ext cx="5012100" cy="4023300"/>
          </a:xfrm>
          <a:prstGeom prst="rect">
            <a:avLst/>
          </a:prstGeom>
        </p:spPr>
        <p:txBody>
          <a:bodyPr anchorCtr="0" anchor="t" bIns="45700" lIns="0" spcFirstLastPara="1" rIns="0" wrap="square" tIns="45700">
            <a:noAutofit/>
          </a:bodyPr>
          <a:lstStyle/>
          <a:p>
            <a:pPr indent="-355600" lvl="0" marL="457200" rtl="0" algn="l">
              <a:lnSpc>
                <a:spcPct val="115000"/>
              </a:lnSpc>
              <a:spcBef>
                <a:spcPts val="0"/>
              </a:spcBef>
              <a:spcAft>
                <a:spcPts val="0"/>
              </a:spcAft>
              <a:buClr>
                <a:srgbClr val="FF9900"/>
              </a:buClr>
              <a:buSzPts val="2000"/>
              <a:buFont typeface="Arial"/>
              <a:buChar char="❖"/>
            </a:pPr>
            <a:r>
              <a:rPr lang="en-US">
                <a:solidFill>
                  <a:schemeClr val="dk1"/>
                </a:solidFill>
              </a:rPr>
              <a:t>Diseases, and genetic birth defects can affect accuracy.</a:t>
            </a:r>
            <a:endParaRPr>
              <a:solidFill>
                <a:schemeClr val="dk1"/>
              </a:solidFill>
            </a:endParaRPr>
          </a:p>
          <a:p>
            <a:pPr indent="-355600" lvl="0" marL="457200" rtl="0" algn="l">
              <a:lnSpc>
                <a:spcPct val="115000"/>
              </a:lnSpc>
              <a:spcBef>
                <a:spcPts val="0"/>
              </a:spcBef>
              <a:spcAft>
                <a:spcPts val="0"/>
              </a:spcAft>
              <a:buClr>
                <a:srgbClr val="FF9900"/>
              </a:buClr>
              <a:buSzPts val="2000"/>
              <a:buFont typeface="Arial"/>
              <a:buChar char="❖"/>
            </a:pPr>
            <a:r>
              <a:rPr lang="en-US">
                <a:solidFill>
                  <a:schemeClr val="dk1"/>
                </a:solidFill>
              </a:rPr>
              <a:t>High costs</a:t>
            </a:r>
            <a:endParaRPr>
              <a:solidFill>
                <a:schemeClr val="dk1"/>
              </a:solidFill>
            </a:endParaRPr>
          </a:p>
          <a:p>
            <a:pPr indent="-355600" lvl="0" marL="457200" rtl="0" algn="l">
              <a:lnSpc>
                <a:spcPct val="115000"/>
              </a:lnSpc>
              <a:spcBef>
                <a:spcPts val="0"/>
              </a:spcBef>
              <a:spcAft>
                <a:spcPts val="0"/>
              </a:spcAft>
              <a:buClr>
                <a:srgbClr val="FF9900"/>
              </a:buClr>
              <a:buSzPts val="2000"/>
              <a:buFont typeface="Arial"/>
              <a:buChar char="❖"/>
            </a:pPr>
            <a:r>
              <a:rPr lang="en-US">
                <a:solidFill>
                  <a:schemeClr val="dk1"/>
                </a:solidFill>
              </a:rPr>
              <a:t>Need of very specific equipment, requiring the person's eye and the camera to be parallel to the ground , to get maximum coverage of the retinal pattern .</a:t>
            </a:r>
            <a:endParaRPr>
              <a:solidFill>
                <a:schemeClr val="dk1"/>
              </a:solidFill>
            </a:endParaRPr>
          </a:p>
          <a:p>
            <a:pPr indent="-355600" lvl="0" marL="457200" rtl="0" algn="l">
              <a:lnSpc>
                <a:spcPct val="115000"/>
              </a:lnSpc>
              <a:spcBef>
                <a:spcPts val="0"/>
              </a:spcBef>
              <a:spcAft>
                <a:spcPts val="0"/>
              </a:spcAft>
              <a:buClr>
                <a:srgbClr val="FF9900"/>
              </a:buClr>
              <a:buSzPts val="2000"/>
              <a:buFont typeface="Arial"/>
              <a:buChar char="❖"/>
            </a:pPr>
            <a:r>
              <a:rPr lang="en-US">
                <a:solidFill>
                  <a:schemeClr val="dk1"/>
                </a:solidFill>
              </a:rPr>
              <a:t>Perception of invasiveness. </a:t>
            </a:r>
            <a:endParaRPr>
              <a:solidFill>
                <a:schemeClr val="dk1"/>
              </a:solidFill>
            </a:endParaRPr>
          </a:p>
          <a:p>
            <a:pPr indent="0" lvl="0" marL="0" rtl="0" algn="l">
              <a:spcBef>
                <a:spcPts val="1200"/>
              </a:spcBef>
              <a:spcAft>
                <a:spcPts val="200"/>
              </a:spcAft>
              <a:buNone/>
            </a:pPr>
            <a:r>
              <a:t/>
            </a:r>
            <a:endParaRPr/>
          </a:p>
        </p:txBody>
      </p:sp>
      <p:cxnSp>
        <p:nvCxnSpPr>
          <p:cNvPr id="498" name="Google Shape;498;p66"/>
          <p:cNvCxnSpPr/>
          <p:nvPr/>
        </p:nvCxnSpPr>
        <p:spPr>
          <a:xfrm>
            <a:off x="6076650" y="1737400"/>
            <a:ext cx="33600" cy="34062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2" name="Shape 502"/>
        <p:cNvGrpSpPr/>
        <p:nvPr/>
      </p:nvGrpSpPr>
      <p:grpSpPr>
        <a:xfrm>
          <a:off x="0" y="0"/>
          <a:ext cx="0" cy="0"/>
          <a:chOff x="0" y="0"/>
          <a:chExt cx="0" cy="0"/>
        </a:xfrm>
      </p:grpSpPr>
      <p:sp>
        <p:nvSpPr>
          <p:cNvPr id="503" name="Google Shape;503;p67"/>
          <p:cNvSpPr txBox="1"/>
          <p:nvPr>
            <p:ph type="title"/>
          </p:nvPr>
        </p:nvSpPr>
        <p:spPr>
          <a:xfrm>
            <a:off x="1097280" y="286603"/>
            <a:ext cx="10058400" cy="14508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US"/>
              <a:t>IRIS SCAN</a:t>
            </a:r>
            <a:endParaRPr/>
          </a:p>
        </p:txBody>
      </p:sp>
      <p:pic>
        <p:nvPicPr>
          <p:cNvPr id="504" name="Google Shape;504;p67"/>
          <p:cNvPicPr preferRelativeResize="0"/>
          <p:nvPr/>
        </p:nvPicPr>
        <p:blipFill>
          <a:blip r:embed="rId3">
            <a:alphaModFix/>
          </a:blip>
          <a:stretch>
            <a:fillRect/>
          </a:stretch>
        </p:blipFill>
        <p:spPr>
          <a:xfrm>
            <a:off x="1213300" y="2310175"/>
            <a:ext cx="3627850" cy="1541525"/>
          </a:xfrm>
          <a:prstGeom prst="rect">
            <a:avLst/>
          </a:prstGeom>
          <a:noFill/>
          <a:ln>
            <a:noFill/>
          </a:ln>
        </p:spPr>
      </p:pic>
      <p:sp>
        <p:nvSpPr>
          <p:cNvPr id="505" name="Google Shape;505;p67"/>
          <p:cNvSpPr txBox="1"/>
          <p:nvPr/>
        </p:nvSpPr>
        <p:spPr>
          <a:xfrm>
            <a:off x="1250425" y="4060650"/>
            <a:ext cx="1431000" cy="56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000">
                <a:latin typeface="Calibri"/>
                <a:ea typeface="Calibri"/>
                <a:cs typeface="Calibri"/>
                <a:sym typeface="Calibri"/>
              </a:rPr>
              <a:t>Iris</a:t>
            </a:r>
            <a:endParaRPr sz="2000">
              <a:latin typeface="Calibri"/>
              <a:ea typeface="Calibri"/>
              <a:cs typeface="Calibri"/>
              <a:sym typeface="Calibri"/>
            </a:endParaRPr>
          </a:p>
        </p:txBody>
      </p:sp>
      <p:cxnSp>
        <p:nvCxnSpPr>
          <p:cNvPr id="506" name="Google Shape;506;p67"/>
          <p:cNvCxnSpPr/>
          <p:nvPr/>
        </p:nvCxnSpPr>
        <p:spPr>
          <a:xfrm flipH="1">
            <a:off x="1650050" y="3377425"/>
            <a:ext cx="1289100" cy="863700"/>
          </a:xfrm>
          <a:prstGeom prst="straightConnector1">
            <a:avLst/>
          </a:prstGeom>
          <a:noFill/>
          <a:ln cap="flat" cmpd="sng" w="28575">
            <a:solidFill>
              <a:srgbClr val="FF0000"/>
            </a:solidFill>
            <a:prstDash val="solid"/>
            <a:round/>
            <a:headEnd len="med" w="med" type="none"/>
            <a:tailEnd len="med" w="med" type="triangle"/>
          </a:ln>
        </p:spPr>
      </p:cxnSp>
      <p:sp>
        <p:nvSpPr>
          <p:cNvPr id="507" name="Google Shape;507;p67"/>
          <p:cNvSpPr txBox="1"/>
          <p:nvPr/>
        </p:nvSpPr>
        <p:spPr>
          <a:xfrm>
            <a:off x="2939150" y="4060650"/>
            <a:ext cx="1431000" cy="56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000">
                <a:latin typeface="Calibri"/>
                <a:ea typeface="Calibri"/>
                <a:cs typeface="Calibri"/>
                <a:sym typeface="Calibri"/>
              </a:rPr>
              <a:t>Pupil</a:t>
            </a:r>
            <a:endParaRPr sz="2000">
              <a:latin typeface="Calibri"/>
              <a:ea typeface="Calibri"/>
              <a:cs typeface="Calibri"/>
              <a:sym typeface="Calibri"/>
            </a:endParaRPr>
          </a:p>
        </p:txBody>
      </p:sp>
      <p:cxnSp>
        <p:nvCxnSpPr>
          <p:cNvPr id="508" name="Google Shape;508;p67"/>
          <p:cNvCxnSpPr/>
          <p:nvPr/>
        </p:nvCxnSpPr>
        <p:spPr>
          <a:xfrm>
            <a:off x="3246250" y="3052850"/>
            <a:ext cx="2400" cy="1136700"/>
          </a:xfrm>
          <a:prstGeom prst="straightConnector1">
            <a:avLst/>
          </a:prstGeom>
          <a:noFill/>
          <a:ln cap="flat" cmpd="sng" w="28575">
            <a:solidFill>
              <a:srgbClr val="FF0000"/>
            </a:solidFill>
            <a:prstDash val="solid"/>
            <a:round/>
            <a:headEnd len="med" w="med" type="none"/>
            <a:tailEnd len="med" w="med" type="triangle"/>
          </a:ln>
        </p:spPr>
      </p:cxnSp>
      <p:sp>
        <p:nvSpPr>
          <p:cNvPr id="509" name="Google Shape;509;p67"/>
          <p:cNvSpPr txBox="1"/>
          <p:nvPr/>
        </p:nvSpPr>
        <p:spPr>
          <a:xfrm>
            <a:off x="5323975" y="2178575"/>
            <a:ext cx="5831700" cy="3957600"/>
          </a:xfrm>
          <a:prstGeom prst="rect">
            <a:avLst/>
          </a:prstGeom>
          <a:noFill/>
          <a:ln>
            <a:noFill/>
          </a:ln>
        </p:spPr>
        <p:txBody>
          <a:bodyPr anchorCtr="0" anchor="t" bIns="91425" lIns="91425" spcFirstLastPara="1" rIns="91425" wrap="square" tIns="91425">
            <a:noAutofit/>
          </a:bodyPr>
          <a:lstStyle/>
          <a:p>
            <a:pPr indent="-355600" lvl="0" marL="457200" rtl="0" algn="l">
              <a:spcBef>
                <a:spcPts val="0"/>
              </a:spcBef>
              <a:spcAft>
                <a:spcPts val="0"/>
              </a:spcAft>
              <a:buClr>
                <a:srgbClr val="FF9900"/>
              </a:buClr>
              <a:buSzPts val="2000"/>
              <a:buFont typeface="Calibri"/>
              <a:buChar char="❖"/>
            </a:pPr>
            <a:r>
              <a:rPr lang="en-US" sz="2000">
                <a:latin typeface="Calibri"/>
                <a:ea typeface="Calibri"/>
                <a:cs typeface="Calibri"/>
                <a:sym typeface="Calibri"/>
              </a:rPr>
              <a:t>Iris recognition uses camera technology with subtle infrared illumination to acquire images of the detail-rich, intricate structures of the iris.</a:t>
            </a:r>
            <a:endParaRPr sz="2000">
              <a:latin typeface="Calibri"/>
              <a:ea typeface="Calibri"/>
              <a:cs typeface="Calibri"/>
              <a:sym typeface="Calibri"/>
            </a:endParaRPr>
          </a:p>
          <a:p>
            <a:pPr indent="-355600" lvl="0" marL="457200" rtl="0" algn="l">
              <a:spcBef>
                <a:spcPts val="0"/>
              </a:spcBef>
              <a:spcAft>
                <a:spcPts val="0"/>
              </a:spcAft>
              <a:buClr>
                <a:srgbClr val="FF9900"/>
              </a:buClr>
              <a:buSzPts val="2000"/>
              <a:buFont typeface="Calibri"/>
              <a:buChar char="❖"/>
            </a:pPr>
            <a:r>
              <a:rPr lang="en-US" sz="2000">
                <a:latin typeface="Calibri"/>
                <a:ea typeface="Calibri"/>
                <a:cs typeface="Calibri"/>
                <a:sym typeface="Calibri"/>
              </a:rPr>
              <a:t>Digital templates are encoded from these patterns by mathematical and statistical algorithms allow unambiguous positive identification of an individual. </a:t>
            </a:r>
            <a:endParaRPr sz="2000">
              <a:latin typeface="Calibri"/>
              <a:ea typeface="Calibri"/>
              <a:cs typeface="Calibri"/>
              <a:sym typeface="Calibri"/>
            </a:endParaRPr>
          </a:p>
          <a:p>
            <a:pPr indent="-355600" lvl="0" marL="457200" rtl="0" algn="l">
              <a:spcBef>
                <a:spcPts val="0"/>
              </a:spcBef>
              <a:spcAft>
                <a:spcPts val="0"/>
              </a:spcAft>
              <a:buClr>
                <a:srgbClr val="FF9900"/>
              </a:buClr>
              <a:buSzPts val="2000"/>
              <a:buFont typeface="Calibri"/>
              <a:buChar char="❖"/>
            </a:pPr>
            <a:r>
              <a:rPr lang="en-US" sz="2000">
                <a:latin typeface="Calibri"/>
                <a:ea typeface="Calibri"/>
                <a:cs typeface="Calibri"/>
                <a:sym typeface="Calibri"/>
              </a:rPr>
              <a:t>Databases of enrolled templates are searched by matcher engines at speeds measured in the millions of templates per second per (single-core) CPU, and with infinitesimally small False Match Rates</a:t>
            </a:r>
            <a:endParaRPr sz="2000">
              <a:latin typeface="Calibri"/>
              <a:ea typeface="Calibri"/>
              <a:cs typeface="Calibri"/>
              <a:sym typeface="Calibri"/>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3" name="Shape 513"/>
        <p:cNvGrpSpPr/>
        <p:nvPr/>
      </p:nvGrpSpPr>
      <p:grpSpPr>
        <a:xfrm>
          <a:off x="0" y="0"/>
          <a:ext cx="0" cy="0"/>
          <a:chOff x="0" y="0"/>
          <a:chExt cx="0" cy="0"/>
        </a:xfrm>
      </p:grpSpPr>
      <p:sp>
        <p:nvSpPr>
          <p:cNvPr id="514" name="Google Shape;514;p68"/>
          <p:cNvSpPr txBox="1"/>
          <p:nvPr>
            <p:ph type="title"/>
          </p:nvPr>
        </p:nvSpPr>
        <p:spPr>
          <a:xfrm>
            <a:off x="1097280" y="286603"/>
            <a:ext cx="10058400" cy="14508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US"/>
              <a:t>High Level overview of how it works</a:t>
            </a:r>
            <a:endParaRPr/>
          </a:p>
        </p:txBody>
      </p:sp>
      <p:pic>
        <p:nvPicPr>
          <p:cNvPr id="515" name="Google Shape;515;p68"/>
          <p:cNvPicPr preferRelativeResize="0"/>
          <p:nvPr/>
        </p:nvPicPr>
        <p:blipFill>
          <a:blip r:embed="rId3">
            <a:alphaModFix/>
          </a:blip>
          <a:stretch>
            <a:fillRect/>
          </a:stretch>
        </p:blipFill>
        <p:spPr>
          <a:xfrm>
            <a:off x="1918325" y="2117153"/>
            <a:ext cx="1781175" cy="1333500"/>
          </a:xfrm>
          <a:prstGeom prst="rect">
            <a:avLst/>
          </a:prstGeom>
          <a:noFill/>
          <a:ln>
            <a:noFill/>
          </a:ln>
        </p:spPr>
      </p:pic>
      <p:sp>
        <p:nvSpPr>
          <p:cNvPr id="516" name="Google Shape;516;p68"/>
          <p:cNvSpPr/>
          <p:nvPr/>
        </p:nvSpPr>
        <p:spPr>
          <a:xfrm>
            <a:off x="288925" y="2594450"/>
            <a:ext cx="1629300" cy="3789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68"/>
          <p:cNvSpPr txBox="1"/>
          <p:nvPr/>
        </p:nvSpPr>
        <p:spPr>
          <a:xfrm>
            <a:off x="176825" y="2260750"/>
            <a:ext cx="1741500" cy="33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Calibri"/>
                <a:ea typeface="Calibri"/>
                <a:cs typeface="Calibri"/>
                <a:sym typeface="Calibri"/>
              </a:rPr>
              <a:t>Image Acquisition</a:t>
            </a:r>
            <a:endParaRPr>
              <a:latin typeface="Calibri"/>
              <a:ea typeface="Calibri"/>
              <a:cs typeface="Calibri"/>
              <a:sym typeface="Calibri"/>
            </a:endParaRPr>
          </a:p>
        </p:txBody>
      </p:sp>
      <p:pic>
        <p:nvPicPr>
          <p:cNvPr id="518" name="Google Shape;518;p68"/>
          <p:cNvPicPr preferRelativeResize="0"/>
          <p:nvPr/>
        </p:nvPicPr>
        <p:blipFill>
          <a:blip r:embed="rId4">
            <a:alphaModFix/>
          </a:blip>
          <a:stretch>
            <a:fillRect/>
          </a:stretch>
        </p:blipFill>
        <p:spPr>
          <a:xfrm>
            <a:off x="5448488" y="2102866"/>
            <a:ext cx="1800225" cy="1362075"/>
          </a:xfrm>
          <a:prstGeom prst="rect">
            <a:avLst/>
          </a:prstGeom>
          <a:noFill/>
          <a:ln>
            <a:noFill/>
          </a:ln>
        </p:spPr>
      </p:pic>
      <p:sp>
        <p:nvSpPr>
          <p:cNvPr id="519" name="Google Shape;519;p68"/>
          <p:cNvSpPr/>
          <p:nvPr/>
        </p:nvSpPr>
        <p:spPr>
          <a:xfrm>
            <a:off x="3759350" y="2594463"/>
            <a:ext cx="1629300" cy="3789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68"/>
          <p:cNvSpPr txBox="1"/>
          <p:nvPr/>
        </p:nvSpPr>
        <p:spPr>
          <a:xfrm>
            <a:off x="3699500" y="2324750"/>
            <a:ext cx="1741500" cy="33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Calibri"/>
                <a:ea typeface="Calibri"/>
                <a:cs typeface="Calibri"/>
                <a:sym typeface="Calibri"/>
              </a:rPr>
              <a:t>Iris Localization </a:t>
            </a:r>
            <a:endParaRPr>
              <a:latin typeface="Calibri"/>
              <a:ea typeface="Calibri"/>
              <a:cs typeface="Calibri"/>
              <a:sym typeface="Calibri"/>
            </a:endParaRPr>
          </a:p>
        </p:txBody>
      </p:sp>
      <p:pic>
        <p:nvPicPr>
          <p:cNvPr id="521" name="Google Shape;521;p68"/>
          <p:cNvPicPr preferRelativeResize="0"/>
          <p:nvPr/>
        </p:nvPicPr>
        <p:blipFill>
          <a:blip r:embed="rId5">
            <a:alphaModFix/>
          </a:blip>
          <a:stretch>
            <a:fillRect/>
          </a:stretch>
        </p:blipFill>
        <p:spPr>
          <a:xfrm>
            <a:off x="9615500" y="2117151"/>
            <a:ext cx="2372475" cy="1893725"/>
          </a:xfrm>
          <a:prstGeom prst="rect">
            <a:avLst/>
          </a:prstGeom>
          <a:noFill/>
          <a:ln>
            <a:noFill/>
          </a:ln>
        </p:spPr>
      </p:pic>
      <p:sp>
        <p:nvSpPr>
          <p:cNvPr id="522" name="Google Shape;522;p68"/>
          <p:cNvSpPr/>
          <p:nvPr/>
        </p:nvSpPr>
        <p:spPr>
          <a:xfrm>
            <a:off x="7308575" y="2594475"/>
            <a:ext cx="2307000" cy="3789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68"/>
          <p:cNvSpPr txBox="1"/>
          <p:nvPr/>
        </p:nvSpPr>
        <p:spPr>
          <a:xfrm>
            <a:off x="7561363" y="2324750"/>
            <a:ext cx="1741500" cy="33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Calibri"/>
                <a:ea typeface="Calibri"/>
                <a:cs typeface="Calibri"/>
                <a:sym typeface="Calibri"/>
              </a:rPr>
              <a:t>Normalization </a:t>
            </a:r>
            <a:endParaRPr>
              <a:latin typeface="Calibri"/>
              <a:ea typeface="Calibri"/>
              <a:cs typeface="Calibri"/>
              <a:sym typeface="Calibri"/>
            </a:endParaRPr>
          </a:p>
        </p:txBody>
      </p:sp>
      <p:pic>
        <p:nvPicPr>
          <p:cNvPr id="524" name="Google Shape;524;p68"/>
          <p:cNvPicPr preferRelativeResize="0"/>
          <p:nvPr/>
        </p:nvPicPr>
        <p:blipFill>
          <a:blip r:embed="rId6">
            <a:alphaModFix/>
          </a:blip>
          <a:stretch>
            <a:fillRect/>
          </a:stretch>
        </p:blipFill>
        <p:spPr>
          <a:xfrm>
            <a:off x="6416800" y="4963626"/>
            <a:ext cx="2886075" cy="1266825"/>
          </a:xfrm>
          <a:prstGeom prst="rect">
            <a:avLst/>
          </a:prstGeom>
          <a:noFill/>
          <a:ln>
            <a:noFill/>
          </a:ln>
        </p:spPr>
      </p:pic>
      <p:sp>
        <p:nvSpPr>
          <p:cNvPr id="525" name="Google Shape;525;p68"/>
          <p:cNvSpPr/>
          <p:nvPr/>
        </p:nvSpPr>
        <p:spPr>
          <a:xfrm>
            <a:off x="10613488" y="4010875"/>
            <a:ext cx="376500" cy="14508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68"/>
          <p:cNvSpPr/>
          <p:nvPr/>
        </p:nvSpPr>
        <p:spPr>
          <a:xfrm>
            <a:off x="9302875" y="5430238"/>
            <a:ext cx="1494000" cy="333600"/>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68"/>
          <p:cNvSpPr txBox="1"/>
          <p:nvPr/>
        </p:nvSpPr>
        <p:spPr>
          <a:xfrm>
            <a:off x="9360700" y="4535875"/>
            <a:ext cx="1629300" cy="92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Calibri"/>
                <a:ea typeface="Calibri"/>
                <a:cs typeface="Calibri"/>
                <a:sym typeface="Calibri"/>
              </a:rPr>
              <a:t>Unwrapping</a:t>
            </a:r>
            <a:endParaRPr>
              <a:latin typeface="Calibri"/>
              <a:ea typeface="Calibri"/>
              <a:cs typeface="Calibri"/>
              <a:sym typeface="Calibri"/>
            </a:endParaRPr>
          </a:p>
        </p:txBody>
      </p:sp>
      <p:pic>
        <p:nvPicPr>
          <p:cNvPr id="528" name="Google Shape;528;p68"/>
          <p:cNvPicPr preferRelativeResize="0"/>
          <p:nvPr/>
        </p:nvPicPr>
        <p:blipFill>
          <a:blip r:embed="rId7">
            <a:alphaModFix/>
          </a:blip>
          <a:stretch>
            <a:fillRect/>
          </a:stretch>
        </p:blipFill>
        <p:spPr>
          <a:xfrm>
            <a:off x="288925" y="4963616"/>
            <a:ext cx="4514850" cy="1209675"/>
          </a:xfrm>
          <a:prstGeom prst="rect">
            <a:avLst/>
          </a:prstGeom>
          <a:noFill/>
          <a:ln>
            <a:noFill/>
          </a:ln>
        </p:spPr>
      </p:pic>
      <p:sp>
        <p:nvSpPr>
          <p:cNvPr id="529" name="Google Shape;529;p68"/>
          <p:cNvSpPr/>
          <p:nvPr/>
        </p:nvSpPr>
        <p:spPr>
          <a:xfrm>
            <a:off x="4922800" y="5407600"/>
            <a:ext cx="1494000" cy="378900"/>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68"/>
          <p:cNvSpPr txBox="1"/>
          <p:nvPr/>
        </p:nvSpPr>
        <p:spPr>
          <a:xfrm>
            <a:off x="4799050" y="5074000"/>
            <a:ext cx="1741500" cy="33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Calibri"/>
                <a:ea typeface="Calibri"/>
                <a:cs typeface="Calibri"/>
                <a:sym typeface="Calibri"/>
              </a:rPr>
              <a:t>Encoding</a:t>
            </a:r>
            <a:endParaRPr>
              <a:latin typeface="Calibri"/>
              <a:ea typeface="Calibri"/>
              <a:cs typeface="Calibri"/>
              <a:sym typeface="Calibri"/>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4" name="Shape 534"/>
        <p:cNvGrpSpPr/>
        <p:nvPr/>
      </p:nvGrpSpPr>
      <p:grpSpPr>
        <a:xfrm>
          <a:off x="0" y="0"/>
          <a:ext cx="0" cy="0"/>
          <a:chOff x="0" y="0"/>
          <a:chExt cx="0" cy="0"/>
        </a:xfrm>
      </p:grpSpPr>
      <p:sp>
        <p:nvSpPr>
          <p:cNvPr id="535" name="Google Shape;535;p69"/>
          <p:cNvSpPr txBox="1"/>
          <p:nvPr>
            <p:ph type="title"/>
          </p:nvPr>
        </p:nvSpPr>
        <p:spPr>
          <a:xfrm>
            <a:off x="1097280" y="286603"/>
            <a:ext cx="10058400" cy="14508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US"/>
              <a:t>Pros and Cons of Iris Scan</a:t>
            </a:r>
            <a:endParaRPr/>
          </a:p>
        </p:txBody>
      </p:sp>
      <p:sp>
        <p:nvSpPr>
          <p:cNvPr id="536" name="Google Shape;536;p69"/>
          <p:cNvSpPr txBox="1"/>
          <p:nvPr>
            <p:ph idx="1" type="body"/>
          </p:nvPr>
        </p:nvSpPr>
        <p:spPr>
          <a:xfrm>
            <a:off x="1097277" y="1845725"/>
            <a:ext cx="5012100" cy="4023300"/>
          </a:xfrm>
          <a:prstGeom prst="rect">
            <a:avLst/>
          </a:prstGeom>
        </p:spPr>
        <p:txBody>
          <a:bodyPr anchorCtr="0" anchor="t" bIns="45700" lIns="0" spcFirstLastPara="1" rIns="0" wrap="square" tIns="45700">
            <a:noAutofit/>
          </a:bodyPr>
          <a:lstStyle/>
          <a:p>
            <a:pPr indent="-355600" lvl="0" marL="457200" rtl="0" algn="l">
              <a:lnSpc>
                <a:spcPct val="115000"/>
              </a:lnSpc>
              <a:spcBef>
                <a:spcPts val="0"/>
              </a:spcBef>
              <a:spcAft>
                <a:spcPts val="0"/>
              </a:spcAft>
              <a:buClr>
                <a:srgbClr val="FF9900"/>
              </a:buClr>
              <a:buSzPts val="2000"/>
              <a:buFont typeface="Arial"/>
              <a:buChar char="❖"/>
            </a:pPr>
            <a:r>
              <a:rPr lang="en-US">
                <a:solidFill>
                  <a:schemeClr val="dk1"/>
                </a:solidFill>
              </a:rPr>
              <a:t>Accuracy.</a:t>
            </a:r>
            <a:endParaRPr>
              <a:solidFill>
                <a:schemeClr val="dk1"/>
              </a:solidFill>
            </a:endParaRPr>
          </a:p>
          <a:p>
            <a:pPr indent="-355600" lvl="0" marL="457200" rtl="0" algn="l">
              <a:lnSpc>
                <a:spcPct val="115000"/>
              </a:lnSpc>
              <a:spcBef>
                <a:spcPts val="0"/>
              </a:spcBef>
              <a:spcAft>
                <a:spcPts val="0"/>
              </a:spcAft>
              <a:buClr>
                <a:srgbClr val="FF9900"/>
              </a:buClr>
              <a:buSzPts val="2000"/>
              <a:buFont typeface="Arial"/>
              <a:buChar char="❖"/>
            </a:pPr>
            <a:r>
              <a:rPr lang="en-US">
                <a:solidFill>
                  <a:schemeClr val="dk1"/>
                </a:solidFill>
              </a:rPr>
              <a:t>Scalability.</a:t>
            </a:r>
            <a:endParaRPr>
              <a:solidFill>
                <a:schemeClr val="dk1"/>
              </a:solidFill>
            </a:endParaRPr>
          </a:p>
          <a:p>
            <a:pPr indent="-355600" lvl="0" marL="457200" rtl="0" algn="l">
              <a:lnSpc>
                <a:spcPct val="115000"/>
              </a:lnSpc>
              <a:spcBef>
                <a:spcPts val="0"/>
              </a:spcBef>
              <a:spcAft>
                <a:spcPts val="0"/>
              </a:spcAft>
              <a:buClr>
                <a:srgbClr val="FF9900"/>
              </a:buClr>
              <a:buSzPts val="2000"/>
              <a:buFont typeface="Arial"/>
              <a:buChar char="❖"/>
            </a:pPr>
            <a:r>
              <a:rPr lang="en-US">
                <a:solidFill>
                  <a:schemeClr val="dk1"/>
                </a:solidFill>
              </a:rPr>
              <a:t>Distance isn’t as big a factor as compared to Retinal Scans.</a:t>
            </a:r>
            <a:endParaRPr>
              <a:solidFill>
                <a:schemeClr val="dk1"/>
              </a:solidFill>
            </a:endParaRPr>
          </a:p>
          <a:p>
            <a:pPr indent="-355600" lvl="0" marL="457200" rtl="0" algn="l">
              <a:lnSpc>
                <a:spcPct val="115000"/>
              </a:lnSpc>
              <a:spcBef>
                <a:spcPts val="0"/>
              </a:spcBef>
              <a:spcAft>
                <a:spcPts val="0"/>
              </a:spcAft>
              <a:buClr>
                <a:srgbClr val="FF9900"/>
              </a:buClr>
              <a:buSzPts val="2000"/>
              <a:buFont typeface="Arial"/>
              <a:buChar char="❖"/>
            </a:pPr>
            <a:r>
              <a:rPr lang="en-US">
                <a:solidFill>
                  <a:schemeClr val="dk1"/>
                </a:solidFill>
              </a:rPr>
              <a:t>Non Intrusive.</a:t>
            </a:r>
            <a:endParaRPr>
              <a:solidFill>
                <a:schemeClr val="dk1"/>
              </a:solidFill>
            </a:endParaRPr>
          </a:p>
          <a:p>
            <a:pPr indent="-355600" lvl="0" marL="457200" rtl="0" algn="l">
              <a:lnSpc>
                <a:spcPct val="115000"/>
              </a:lnSpc>
              <a:spcBef>
                <a:spcPts val="0"/>
              </a:spcBef>
              <a:spcAft>
                <a:spcPts val="0"/>
              </a:spcAft>
              <a:buClr>
                <a:srgbClr val="FF9900"/>
              </a:buClr>
              <a:buSzPts val="2000"/>
              <a:buFont typeface="Arial"/>
              <a:buChar char="❖"/>
            </a:pPr>
            <a:r>
              <a:rPr lang="en-US">
                <a:solidFill>
                  <a:schemeClr val="dk1"/>
                </a:solidFill>
              </a:rPr>
              <a:t>No two individuals share the same Iris encoded pattern. </a:t>
            </a:r>
            <a:endParaRPr>
              <a:solidFill>
                <a:schemeClr val="dk1"/>
              </a:solidFill>
            </a:endParaRPr>
          </a:p>
          <a:p>
            <a:pPr indent="0" lvl="0" marL="457200" rtl="0" algn="l">
              <a:spcBef>
                <a:spcPts val="1200"/>
              </a:spcBef>
              <a:spcAft>
                <a:spcPts val="200"/>
              </a:spcAft>
              <a:buNone/>
            </a:pPr>
            <a:r>
              <a:t/>
            </a:r>
            <a:endParaRPr/>
          </a:p>
        </p:txBody>
      </p:sp>
      <p:sp>
        <p:nvSpPr>
          <p:cNvPr id="537" name="Google Shape;537;p69"/>
          <p:cNvSpPr txBox="1"/>
          <p:nvPr>
            <p:ph idx="1" type="body"/>
          </p:nvPr>
        </p:nvSpPr>
        <p:spPr>
          <a:xfrm>
            <a:off x="6199627" y="1845725"/>
            <a:ext cx="5012100" cy="4023300"/>
          </a:xfrm>
          <a:prstGeom prst="rect">
            <a:avLst/>
          </a:prstGeom>
        </p:spPr>
        <p:txBody>
          <a:bodyPr anchorCtr="0" anchor="t" bIns="45700" lIns="0" spcFirstLastPara="1" rIns="0" wrap="square" tIns="45700">
            <a:noAutofit/>
          </a:bodyPr>
          <a:lstStyle/>
          <a:p>
            <a:pPr indent="-355600" lvl="0" marL="457200" rtl="0" algn="l">
              <a:lnSpc>
                <a:spcPct val="115000"/>
              </a:lnSpc>
              <a:spcBef>
                <a:spcPts val="0"/>
              </a:spcBef>
              <a:spcAft>
                <a:spcPts val="0"/>
              </a:spcAft>
              <a:buClr>
                <a:srgbClr val="FF9900"/>
              </a:buClr>
              <a:buSzPts val="2000"/>
              <a:buFont typeface="Arial"/>
              <a:buChar char="❖"/>
            </a:pPr>
            <a:r>
              <a:rPr lang="en-US">
                <a:solidFill>
                  <a:schemeClr val="dk1"/>
                </a:solidFill>
              </a:rPr>
              <a:t>Subject needs to be steady.</a:t>
            </a:r>
            <a:endParaRPr>
              <a:solidFill>
                <a:schemeClr val="dk1"/>
              </a:solidFill>
            </a:endParaRPr>
          </a:p>
          <a:p>
            <a:pPr indent="-355600" lvl="0" marL="457200" rtl="0" algn="l">
              <a:lnSpc>
                <a:spcPct val="115000"/>
              </a:lnSpc>
              <a:spcBef>
                <a:spcPts val="0"/>
              </a:spcBef>
              <a:spcAft>
                <a:spcPts val="0"/>
              </a:spcAft>
              <a:buClr>
                <a:srgbClr val="FF9900"/>
              </a:buClr>
              <a:buSzPts val="2000"/>
              <a:buFont typeface="Arial"/>
              <a:buChar char="❖"/>
            </a:pPr>
            <a:r>
              <a:rPr lang="en-US">
                <a:solidFill>
                  <a:schemeClr val="dk1"/>
                </a:solidFill>
              </a:rPr>
              <a:t>Glossy eyes, leads to reflection.</a:t>
            </a:r>
            <a:endParaRPr>
              <a:solidFill>
                <a:schemeClr val="dk1"/>
              </a:solidFill>
            </a:endParaRPr>
          </a:p>
          <a:p>
            <a:pPr indent="-355600" lvl="0" marL="457200" rtl="0" algn="l">
              <a:lnSpc>
                <a:spcPct val="115000"/>
              </a:lnSpc>
              <a:spcBef>
                <a:spcPts val="0"/>
              </a:spcBef>
              <a:spcAft>
                <a:spcPts val="0"/>
              </a:spcAft>
              <a:buClr>
                <a:srgbClr val="FF9900"/>
              </a:buClr>
              <a:buSzPts val="2000"/>
              <a:buFont typeface="Arial"/>
              <a:buChar char="❖"/>
            </a:pPr>
            <a:r>
              <a:rPr lang="en-US">
                <a:solidFill>
                  <a:schemeClr val="dk1"/>
                </a:solidFill>
              </a:rPr>
              <a:t>A lot of memory is required to detect the iris pattern and store it. </a:t>
            </a:r>
            <a:endParaRPr>
              <a:solidFill>
                <a:schemeClr val="dk1"/>
              </a:solidFill>
            </a:endParaRPr>
          </a:p>
          <a:p>
            <a:pPr indent="-355600" lvl="0" marL="457200" rtl="0" algn="l">
              <a:lnSpc>
                <a:spcPct val="115000"/>
              </a:lnSpc>
              <a:spcBef>
                <a:spcPts val="0"/>
              </a:spcBef>
              <a:spcAft>
                <a:spcPts val="0"/>
              </a:spcAft>
              <a:buClr>
                <a:srgbClr val="FF9900"/>
              </a:buClr>
              <a:buSzPts val="2000"/>
              <a:buFont typeface="Arial"/>
              <a:buChar char="❖"/>
            </a:pPr>
            <a:r>
              <a:rPr lang="en-US">
                <a:solidFill>
                  <a:schemeClr val="dk1"/>
                </a:solidFill>
              </a:rPr>
              <a:t>High cost. </a:t>
            </a:r>
            <a:endParaRPr>
              <a:solidFill>
                <a:schemeClr val="dk1"/>
              </a:solidFill>
            </a:endParaRPr>
          </a:p>
          <a:p>
            <a:pPr indent="0" lvl="0" marL="0" rtl="0" algn="l">
              <a:spcBef>
                <a:spcPts val="1200"/>
              </a:spcBef>
              <a:spcAft>
                <a:spcPts val="200"/>
              </a:spcAft>
              <a:buNone/>
            </a:pPr>
            <a:r>
              <a:t/>
            </a:r>
            <a:endParaRPr/>
          </a:p>
        </p:txBody>
      </p:sp>
      <p:cxnSp>
        <p:nvCxnSpPr>
          <p:cNvPr id="538" name="Google Shape;538;p69"/>
          <p:cNvCxnSpPr/>
          <p:nvPr/>
        </p:nvCxnSpPr>
        <p:spPr>
          <a:xfrm>
            <a:off x="6076650" y="1737400"/>
            <a:ext cx="33600" cy="34062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2" name="Shape 542"/>
        <p:cNvGrpSpPr/>
        <p:nvPr/>
      </p:nvGrpSpPr>
      <p:grpSpPr>
        <a:xfrm>
          <a:off x="0" y="0"/>
          <a:ext cx="0" cy="0"/>
          <a:chOff x="0" y="0"/>
          <a:chExt cx="0" cy="0"/>
        </a:xfrm>
      </p:grpSpPr>
      <p:sp>
        <p:nvSpPr>
          <p:cNvPr id="543" name="Google Shape;543;p70"/>
          <p:cNvSpPr txBox="1"/>
          <p:nvPr>
            <p:ph type="title"/>
          </p:nvPr>
        </p:nvSpPr>
        <p:spPr>
          <a:xfrm>
            <a:off x="1097280" y="286603"/>
            <a:ext cx="10058400" cy="14508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US"/>
              <a:t>Ear Scan</a:t>
            </a:r>
            <a:endParaRPr/>
          </a:p>
        </p:txBody>
      </p:sp>
      <p:sp>
        <p:nvSpPr>
          <p:cNvPr id="544" name="Google Shape;544;p70"/>
          <p:cNvSpPr txBox="1"/>
          <p:nvPr>
            <p:ph idx="1" type="body"/>
          </p:nvPr>
        </p:nvSpPr>
        <p:spPr>
          <a:xfrm>
            <a:off x="1097280" y="1845734"/>
            <a:ext cx="10058400" cy="4023300"/>
          </a:xfrm>
          <a:prstGeom prst="rect">
            <a:avLst/>
          </a:prstGeom>
        </p:spPr>
        <p:txBody>
          <a:bodyPr anchorCtr="0" anchor="t" bIns="45700" lIns="0" spcFirstLastPara="1" rIns="0" wrap="square" tIns="45700">
            <a:noAutofit/>
          </a:bodyPr>
          <a:lstStyle/>
          <a:p>
            <a:pPr indent="-342900" lvl="0" marL="457200" rtl="0" algn="l">
              <a:spcBef>
                <a:spcPts val="1200"/>
              </a:spcBef>
              <a:spcAft>
                <a:spcPts val="0"/>
              </a:spcAft>
              <a:buSzPts val="1800"/>
              <a:buChar char="❖"/>
            </a:pPr>
            <a:r>
              <a:rPr lang="en-US"/>
              <a:t>Each individual has a unique pair of ears.</a:t>
            </a:r>
            <a:endParaRPr/>
          </a:p>
          <a:p>
            <a:pPr indent="-342900" lvl="1" marL="914400" rtl="0" algn="l">
              <a:spcBef>
                <a:spcPts val="0"/>
              </a:spcBef>
              <a:spcAft>
                <a:spcPts val="0"/>
              </a:spcAft>
              <a:buSzPts val="1800"/>
              <a:buChar char="➢"/>
            </a:pPr>
            <a:r>
              <a:rPr lang="en-US"/>
              <a:t>As evinced by IANNARELLI, A. 1989. Ear Identification, Forensic Identification Series. Paramount Publishing Company, Fremont, CA.</a:t>
            </a:r>
            <a:endParaRPr/>
          </a:p>
          <a:p>
            <a:pPr indent="-342900" lvl="0" marL="457200" rtl="0" algn="l">
              <a:spcBef>
                <a:spcPts val="0"/>
              </a:spcBef>
              <a:spcAft>
                <a:spcPts val="0"/>
              </a:spcAft>
              <a:buSzPts val="1800"/>
              <a:buChar char="❖"/>
            </a:pPr>
            <a:r>
              <a:rPr lang="en-US"/>
              <a:t>Is 2 factored by design (i.e. Visual cues +  acoustics).</a:t>
            </a:r>
            <a:endParaRPr/>
          </a:p>
          <a:p>
            <a:pPr indent="-342900" lvl="0" marL="457200" rtl="0" algn="l">
              <a:spcBef>
                <a:spcPts val="0"/>
              </a:spcBef>
              <a:spcAft>
                <a:spcPts val="0"/>
              </a:spcAft>
              <a:buSzPts val="1800"/>
              <a:buChar char="❖"/>
            </a:pPr>
            <a:r>
              <a:rPr lang="en-US"/>
              <a:t>Not very widely used. </a:t>
            </a:r>
            <a:endParaRPr/>
          </a:p>
          <a:p>
            <a:pPr indent="0" lvl="0" marL="0" rtl="0" algn="l">
              <a:spcBef>
                <a:spcPts val="1200"/>
              </a:spcBef>
              <a:spcAft>
                <a:spcPts val="200"/>
              </a:spcAft>
              <a:buNone/>
            </a:pPr>
            <a:r>
              <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8" name="Shape 548"/>
        <p:cNvGrpSpPr/>
        <p:nvPr/>
      </p:nvGrpSpPr>
      <p:grpSpPr>
        <a:xfrm>
          <a:off x="0" y="0"/>
          <a:ext cx="0" cy="0"/>
          <a:chOff x="0" y="0"/>
          <a:chExt cx="0" cy="0"/>
        </a:xfrm>
      </p:grpSpPr>
      <p:sp>
        <p:nvSpPr>
          <p:cNvPr id="549" name="Google Shape;549;p71"/>
          <p:cNvSpPr txBox="1"/>
          <p:nvPr>
            <p:ph type="title"/>
          </p:nvPr>
        </p:nvSpPr>
        <p:spPr>
          <a:xfrm>
            <a:off x="1097280" y="286603"/>
            <a:ext cx="10058400" cy="14508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US"/>
              <a:t>High level overview of Ear Recognition	</a:t>
            </a:r>
            <a:endParaRPr/>
          </a:p>
        </p:txBody>
      </p:sp>
      <p:pic>
        <p:nvPicPr>
          <p:cNvPr id="550" name="Google Shape;550;p71"/>
          <p:cNvPicPr preferRelativeResize="0"/>
          <p:nvPr/>
        </p:nvPicPr>
        <p:blipFill>
          <a:blip r:embed="rId3">
            <a:alphaModFix/>
          </a:blip>
          <a:stretch>
            <a:fillRect/>
          </a:stretch>
        </p:blipFill>
        <p:spPr>
          <a:xfrm>
            <a:off x="1097275" y="1857250"/>
            <a:ext cx="2472651" cy="1640100"/>
          </a:xfrm>
          <a:prstGeom prst="rect">
            <a:avLst/>
          </a:prstGeom>
          <a:noFill/>
          <a:ln>
            <a:noFill/>
          </a:ln>
        </p:spPr>
      </p:pic>
      <p:pic>
        <p:nvPicPr>
          <p:cNvPr id="551" name="Google Shape;551;p71"/>
          <p:cNvPicPr preferRelativeResize="0"/>
          <p:nvPr/>
        </p:nvPicPr>
        <p:blipFill>
          <a:blip r:embed="rId4">
            <a:alphaModFix/>
          </a:blip>
          <a:stretch>
            <a:fillRect/>
          </a:stretch>
        </p:blipFill>
        <p:spPr>
          <a:xfrm>
            <a:off x="4896625" y="2004800"/>
            <a:ext cx="1150575" cy="1344999"/>
          </a:xfrm>
          <a:prstGeom prst="rect">
            <a:avLst/>
          </a:prstGeom>
          <a:noFill/>
          <a:ln>
            <a:noFill/>
          </a:ln>
        </p:spPr>
      </p:pic>
      <p:pic>
        <p:nvPicPr>
          <p:cNvPr id="552" name="Google Shape;552;p71"/>
          <p:cNvPicPr preferRelativeResize="0"/>
          <p:nvPr/>
        </p:nvPicPr>
        <p:blipFill>
          <a:blip r:embed="rId5">
            <a:alphaModFix/>
          </a:blip>
          <a:stretch>
            <a:fillRect/>
          </a:stretch>
        </p:blipFill>
        <p:spPr>
          <a:xfrm>
            <a:off x="7373900" y="2002477"/>
            <a:ext cx="1150575" cy="1349639"/>
          </a:xfrm>
          <a:prstGeom prst="rect">
            <a:avLst/>
          </a:prstGeom>
          <a:noFill/>
          <a:ln>
            <a:noFill/>
          </a:ln>
        </p:spPr>
      </p:pic>
      <p:pic>
        <p:nvPicPr>
          <p:cNvPr id="553" name="Google Shape;553;p71"/>
          <p:cNvPicPr preferRelativeResize="0"/>
          <p:nvPr/>
        </p:nvPicPr>
        <p:blipFill>
          <a:blip r:embed="rId6">
            <a:alphaModFix/>
          </a:blip>
          <a:stretch>
            <a:fillRect/>
          </a:stretch>
        </p:blipFill>
        <p:spPr>
          <a:xfrm>
            <a:off x="2823875" y="3844262"/>
            <a:ext cx="5899901" cy="2675675"/>
          </a:xfrm>
          <a:prstGeom prst="rect">
            <a:avLst/>
          </a:prstGeom>
          <a:noFill/>
          <a:ln>
            <a:noFill/>
          </a:ln>
        </p:spPr>
      </p:pic>
      <p:sp>
        <p:nvSpPr>
          <p:cNvPr id="554" name="Google Shape;554;p71"/>
          <p:cNvSpPr/>
          <p:nvPr/>
        </p:nvSpPr>
        <p:spPr>
          <a:xfrm>
            <a:off x="3567675" y="2571750"/>
            <a:ext cx="1329000" cy="2142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71"/>
          <p:cNvSpPr/>
          <p:nvPr/>
        </p:nvSpPr>
        <p:spPr>
          <a:xfrm>
            <a:off x="6047200" y="2571750"/>
            <a:ext cx="1329000" cy="2142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56" name="Google Shape;556;p71"/>
          <p:cNvCxnSpPr>
            <a:stCxn id="552" idx="3"/>
            <a:endCxn id="553" idx="1"/>
          </p:cNvCxnSpPr>
          <p:nvPr/>
        </p:nvCxnSpPr>
        <p:spPr>
          <a:xfrm flipH="1">
            <a:off x="2823875" y="2677296"/>
            <a:ext cx="5700600" cy="2504700"/>
          </a:xfrm>
          <a:prstGeom prst="curvedConnector5">
            <a:avLst>
              <a:gd fmla="val -41091" name="adj1"/>
              <a:gd fmla="val 36767" name="adj2"/>
              <a:gd fmla="val 132066" name="adj3"/>
            </a:avLst>
          </a:prstGeom>
          <a:noFill/>
          <a:ln cap="flat" cmpd="sng" w="9525">
            <a:solidFill>
              <a:schemeClr val="dk2"/>
            </a:solidFill>
            <a:prstDash val="solid"/>
            <a:round/>
            <a:headEnd len="med" w="med" type="none"/>
            <a:tailEnd len="med" w="med" type="none"/>
          </a:ln>
        </p:spPr>
      </p:cxnSp>
      <p:cxnSp>
        <p:nvCxnSpPr>
          <p:cNvPr id="557" name="Google Shape;557;p71"/>
          <p:cNvCxnSpPr>
            <a:endCxn id="553" idx="1"/>
          </p:cNvCxnSpPr>
          <p:nvPr/>
        </p:nvCxnSpPr>
        <p:spPr>
          <a:xfrm>
            <a:off x="2534075" y="5180600"/>
            <a:ext cx="289800" cy="1500"/>
          </a:xfrm>
          <a:prstGeom prst="straightConnector1">
            <a:avLst/>
          </a:prstGeom>
          <a:noFill/>
          <a:ln cap="flat" cmpd="sng" w="9525">
            <a:solidFill>
              <a:schemeClr val="dk2"/>
            </a:solidFill>
            <a:prstDash val="solid"/>
            <a:round/>
            <a:headEnd len="med" w="med" type="none"/>
            <a:tailEnd len="med" w="med" type="triangle"/>
          </a:ln>
        </p:spPr>
      </p:cxnSp>
      <p:cxnSp>
        <p:nvCxnSpPr>
          <p:cNvPr id="558" name="Google Shape;558;p71"/>
          <p:cNvCxnSpPr/>
          <p:nvPr/>
        </p:nvCxnSpPr>
        <p:spPr>
          <a:xfrm>
            <a:off x="4639225" y="4929200"/>
            <a:ext cx="390900" cy="25200"/>
          </a:xfrm>
          <a:prstGeom prst="straightConnector1">
            <a:avLst/>
          </a:prstGeom>
          <a:noFill/>
          <a:ln cap="flat" cmpd="sng" w="9525">
            <a:solidFill>
              <a:schemeClr val="dk2"/>
            </a:solidFill>
            <a:prstDash val="solid"/>
            <a:round/>
            <a:headEnd len="med" w="med" type="none"/>
            <a:tailEnd len="med" w="med" type="triangle"/>
          </a:ln>
        </p:spPr>
      </p:cxnSp>
      <p:cxnSp>
        <p:nvCxnSpPr>
          <p:cNvPr id="559" name="Google Shape;559;p71"/>
          <p:cNvCxnSpPr/>
          <p:nvPr/>
        </p:nvCxnSpPr>
        <p:spPr>
          <a:xfrm>
            <a:off x="6618475" y="5030050"/>
            <a:ext cx="390900" cy="0"/>
          </a:xfrm>
          <a:prstGeom prst="straightConnector1">
            <a:avLst/>
          </a:prstGeom>
          <a:noFill/>
          <a:ln cap="flat" cmpd="sng" w="9525">
            <a:solidFill>
              <a:schemeClr val="dk2"/>
            </a:solidFill>
            <a:prstDash val="solid"/>
            <a:round/>
            <a:headEnd len="med" w="med" type="none"/>
            <a:tailEnd len="med" w="med" type="triangle"/>
          </a:ln>
        </p:spPr>
      </p:cxnSp>
      <p:sp>
        <p:nvSpPr>
          <p:cNvPr id="560" name="Google Shape;560;p71"/>
          <p:cNvSpPr txBox="1"/>
          <p:nvPr/>
        </p:nvSpPr>
        <p:spPr>
          <a:xfrm>
            <a:off x="3714575" y="1857250"/>
            <a:ext cx="1037400" cy="21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Calibri"/>
                <a:ea typeface="Calibri"/>
                <a:cs typeface="Calibri"/>
                <a:sym typeface="Calibri"/>
              </a:rPr>
              <a:t>Localization of ear in image</a:t>
            </a:r>
            <a:endParaRPr>
              <a:latin typeface="Calibri"/>
              <a:ea typeface="Calibri"/>
              <a:cs typeface="Calibri"/>
              <a:sym typeface="Calibri"/>
            </a:endParaRPr>
          </a:p>
        </p:txBody>
      </p:sp>
      <p:sp>
        <p:nvSpPr>
          <p:cNvPr id="561" name="Google Shape;561;p71"/>
          <p:cNvSpPr txBox="1"/>
          <p:nvPr/>
        </p:nvSpPr>
        <p:spPr>
          <a:xfrm>
            <a:off x="6191850" y="2273250"/>
            <a:ext cx="1037400" cy="21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Calibri"/>
                <a:ea typeface="Calibri"/>
                <a:cs typeface="Calibri"/>
                <a:sym typeface="Calibri"/>
              </a:rPr>
              <a:t>Convert</a:t>
            </a:r>
            <a:endParaRPr>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0" name="Shape 130"/>
        <p:cNvGrpSpPr/>
        <p:nvPr/>
      </p:nvGrpSpPr>
      <p:grpSpPr>
        <a:xfrm>
          <a:off x="0" y="0"/>
          <a:ext cx="0" cy="0"/>
          <a:chOff x="0" y="0"/>
          <a:chExt cx="0" cy="0"/>
        </a:xfrm>
      </p:grpSpPr>
      <p:sp>
        <p:nvSpPr>
          <p:cNvPr id="131" name="Google Shape;131;p18"/>
          <p:cNvSpPr txBox="1"/>
          <p:nvPr>
            <p:ph type="title"/>
          </p:nvPr>
        </p:nvSpPr>
        <p:spPr>
          <a:xfrm>
            <a:off x="533399" y="1568500"/>
            <a:ext cx="11125200" cy="1450800"/>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Clr>
                <a:schemeClr val="dk1"/>
              </a:buClr>
              <a:buSzPts val="1100"/>
              <a:buFont typeface="Arial"/>
              <a:buNone/>
            </a:pPr>
            <a:r>
              <a:rPr lang="en-US" sz="3100">
                <a:solidFill>
                  <a:schemeClr val="dk1"/>
                </a:solidFill>
                <a:latin typeface="Arial"/>
                <a:ea typeface="Arial"/>
                <a:cs typeface="Arial"/>
                <a:sym typeface="Arial"/>
              </a:rPr>
              <a:t>Bitcoin block chaining mechanism</a:t>
            </a:r>
            <a:endParaRPr sz="5000">
              <a:solidFill>
                <a:schemeClr val="dk1"/>
              </a:solidFill>
              <a:latin typeface="Arial"/>
              <a:ea typeface="Arial"/>
              <a:cs typeface="Arial"/>
              <a:sym typeface="Arial"/>
            </a:endParaRPr>
          </a:p>
          <a:p>
            <a:pPr indent="0" lvl="0" marL="0" rtl="0" algn="l">
              <a:lnSpc>
                <a:spcPct val="85000"/>
              </a:lnSpc>
              <a:spcBef>
                <a:spcPts val="0"/>
              </a:spcBef>
              <a:spcAft>
                <a:spcPts val="0"/>
              </a:spcAft>
              <a:buClr>
                <a:schemeClr val="dk1"/>
              </a:buClr>
              <a:buSzPts val="1100"/>
              <a:buFont typeface="Arial"/>
              <a:buNone/>
            </a:pPr>
            <a:r>
              <a:t/>
            </a:r>
            <a:endParaRPr sz="3700"/>
          </a:p>
          <a:p>
            <a:pPr indent="0" lvl="0" marL="0" rtl="0" algn="l">
              <a:lnSpc>
                <a:spcPct val="85000"/>
              </a:lnSpc>
              <a:spcBef>
                <a:spcPts val="0"/>
              </a:spcBef>
              <a:spcAft>
                <a:spcPts val="0"/>
              </a:spcAft>
              <a:buClr>
                <a:srgbClr val="3F3F3F"/>
              </a:buClr>
              <a:buSzPts val="4800"/>
              <a:buFont typeface="Calibri"/>
              <a:buNone/>
            </a:pPr>
            <a:r>
              <a:t/>
            </a:r>
            <a:endParaRPr/>
          </a:p>
        </p:txBody>
      </p:sp>
      <p:pic>
        <p:nvPicPr>
          <p:cNvPr id="132" name="Google Shape;132;p18"/>
          <p:cNvPicPr preferRelativeResize="0"/>
          <p:nvPr/>
        </p:nvPicPr>
        <p:blipFill>
          <a:blip r:embed="rId3">
            <a:alphaModFix/>
          </a:blip>
          <a:stretch>
            <a:fillRect/>
          </a:stretch>
        </p:blipFill>
        <p:spPr>
          <a:xfrm>
            <a:off x="1789675" y="1775350"/>
            <a:ext cx="9110049" cy="4509949"/>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5" name="Shape 565"/>
        <p:cNvGrpSpPr/>
        <p:nvPr/>
      </p:nvGrpSpPr>
      <p:grpSpPr>
        <a:xfrm>
          <a:off x="0" y="0"/>
          <a:ext cx="0" cy="0"/>
          <a:chOff x="0" y="0"/>
          <a:chExt cx="0" cy="0"/>
        </a:xfrm>
      </p:grpSpPr>
      <p:sp>
        <p:nvSpPr>
          <p:cNvPr id="566" name="Google Shape;566;p72"/>
          <p:cNvSpPr txBox="1"/>
          <p:nvPr>
            <p:ph type="title"/>
          </p:nvPr>
        </p:nvSpPr>
        <p:spPr>
          <a:xfrm>
            <a:off x="1097280" y="286603"/>
            <a:ext cx="10058400" cy="14508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US"/>
              <a:t>Pros and Cons of Ear Scan</a:t>
            </a:r>
            <a:endParaRPr/>
          </a:p>
        </p:txBody>
      </p:sp>
      <p:sp>
        <p:nvSpPr>
          <p:cNvPr id="567" name="Google Shape;567;p72"/>
          <p:cNvSpPr txBox="1"/>
          <p:nvPr>
            <p:ph idx="1" type="body"/>
          </p:nvPr>
        </p:nvSpPr>
        <p:spPr>
          <a:xfrm>
            <a:off x="1097277" y="1845725"/>
            <a:ext cx="5012100" cy="4023300"/>
          </a:xfrm>
          <a:prstGeom prst="rect">
            <a:avLst/>
          </a:prstGeom>
        </p:spPr>
        <p:txBody>
          <a:bodyPr anchorCtr="0" anchor="t" bIns="45700" lIns="0" spcFirstLastPara="1" rIns="0" wrap="square" tIns="45700">
            <a:noAutofit/>
          </a:bodyPr>
          <a:lstStyle/>
          <a:p>
            <a:pPr indent="-355600" lvl="0" marL="457200" rtl="0" algn="l">
              <a:lnSpc>
                <a:spcPct val="115000"/>
              </a:lnSpc>
              <a:spcBef>
                <a:spcPts val="0"/>
              </a:spcBef>
              <a:spcAft>
                <a:spcPts val="0"/>
              </a:spcAft>
              <a:buClr>
                <a:srgbClr val="FF9900"/>
              </a:buClr>
              <a:buSzPts val="2000"/>
              <a:buFont typeface="Arial"/>
              <a:buChar char="❖"/>
            </a:pPr>
            <a:r>
              <a:rPr lang="en-US">
                <a:solidFill>
                  <a:schemeClr val="dk1"/>
                </a:solidFill>
              </a:rPr>
              <a:t>Combines visual as well as acoustic recognition techniques.</a:t>
            </a:r>
            <a:endParaRPr>
              <a:solidFill>
                <a:schemeClr val="dk1"/>
              </a:solidFill>
            </a:endParaRPr>
          </a:p>
          <a:p>
            <a:pPr indent="-355600" lvl="0" marL="457200" rtl="0" algn="l">
              <a:lnSpc>
                <a:spcPct val="115000"/>
              </a:lnSpc>
              <a:spcBef>
                <a:spcPts val="0"/>
              </a:spcBef>
              <a:spcAft>
                <a:spcPts val="0"/>
              </a:spcAft>
              <a:buClr>
                <a:srgbClr val="FF9900"/>
              </a:buClr>
              <a:buSzPts val="2000"/>
              <a:buFont typeface="Arial"/>
              <a:buChar char="❖"/>
            </a:pPr>
            <a:r>
              <a:rPr lang="en-US">
                <a:solidFill>
                  <a:schemeClr val="dk1"/>
                </a:solidFill>
              </a:rPr>
              <a:t>Ear is a 3 </a:t>
            </a:r>
            <a:r>
              <a:rPr lang="en-US">
                <a:solidFill>
                  <a:schemeClr val="dk1"/>
                </a:solidFill>
              </a:rPr>
              <a:t>dimensional</a:t>
            </a:r>
            <a:r>
              <a:rPr lang="en-US">
                <a:solidFill>
                  <a:schemeClr val="dk1"/>
                </a:solidFill>
              </a:rPr>
              <a:t> structure resistant to change due to age.</a:t>
            </a:r>
            <a:endParaRPr>
              <a:solidFill>
                <a:schemeClr val="dk1"/>
              </a:solidFill>
            </a:endParaRPr>
          </a:p>
          <a:p>
            <a:pPr indent="-355600" lvl="0" marL="457200" rtl="0" algn="l">
              <a:lnSpc>
                <a:spcPct val="115000"/>
              </a:lnSpc>
              <a:spcBef>
                <a:spcPts val="0"/>
              </a:spcBef>
              <a:spcAft>
                <a:spcPts val="0"/>
              </a:spcAft>
              <a:buClr>
                <a:srgbClr val="FF9900"/>
              </a:buClr>
              <a:buSzPts val="2000"/>
              <a:buFont typeface="Arial"/>
              <a:buChar char="❖"/>
            </a:pPr>
            <a:r>
              <a:rPr lang="en-US">
                <a:solidFill>
                  <a:schemeClr val="dk1"/>
                </a:solidFill>
              </a:rPr>
              <a:t>Everyone has a unique set of ears.</a:t>
            </a:r>
            <a:endParaRPr>
              <a:solidFill>
                <a:schemeClr val="dk1"/>
              </a:solidFill>
            </a:endParaRPr>
          </a:p>
          <a:p>
            <a:pPr indent="0" lvl="0" marL="457200" rtl="0" algn="l">
              <a:lnSpc>
                <a:spcPct val="115000"/>
              </a:lnSpc>
              <a:spcBef>
                <a:spcPts val="0"/>
              </a:spcBef>
              <a:spcAft>
                <a:spcPts val="0"/>
              </a:spcAft>
              <a:buNone/>
            </a:pPr>
            <a:r>
              <a:t/>
            </a:r>
            <a:endParaRPr>
              <a:solidFill>
                <a:schemeClr val="dk1"/>
              </a:solidFill>
            </a:endParaRPr>
          </a:p>
          <a:p>
            <a:pPr indent="0" lvl="0" marL="457200" rtl="0" algn="l">
              <a:spcBef>
                <a:spcPts val="1200"/>
              </a:spcBef>
              <a:spcAft>
                <a:spcPts val="200"/>
              </a:spcAft>
              <a:buNone/>
            </a:pPr>
            <a:r>
              <a:t/>
            </a:r>
            <a:endParaRPr/>
          </a:p>
        </p:txBody>
      </p:sp>
      <p:sp>
        <p:nvSpPr>
          <p:cNvPr id="568" name="Google Shape;568;p72"/>
          <p:cNvSpPr txBox="1"/>
          <p:nvPr>
            <p:ph idx="1" type="body"/>
          </p:nvPr>
        </p:nvSpPr>
        <p:spPr>
          <a:xfrm>
            <a:off x="6199627" y="1845725"/>
            <a:ext cx="5012100" cy="4023300"/>
          </a:xfrm>
          <a:prstGeom prst="rect">
            <a:avLst/>
          </a:prstGeom>
        </p:spPr>
        <p:txBody>
          <a:bodyPr anchorCtr="0" anchor="t" bIns="45700" lIns="0" spcFirstLastPara="1" rIns="0" wrap="square" tIns="45700">
            <a:noAutofit/>
          </a:bodyPr>
          <a:lstStyle/>
          <a:p>
            <a:pPr indent="-355600" lvl="0" marL="457200" rtl="0" algn="l">
              <a:lnSpc>
                <a:spcPct val="115000"/>
              </a:lnSpc>
              <a:spcBef>
                <a:spcPts val="0"/>
              </a:spcBef>
              <a:spcAft>
                <a:spcPts val="0"/>
              </a:spcAft>
              <a:buClr>
                <a:srgbClr val="FF9900"/>
              </a:buClr>
              <a:buSzPts val="2000"/>
              <a:buFont typeface="Arial"/>
              <a:buChar char="❖"/>
            </a:pPr>
            <a:r>
              <a:rPr lang="en-US">
                <a:solidFill>
                  <a:schemeClr val="dk1"/>
                </a:solidFill>
              </a:rPr>
              <a:t>Not enough research done in the field</a:t>
            </a:r>
            <a:endParaRPr>
              <a:solidFill>
                <a:schemeClr val="dk1"/>
              </a:solidFill>
            </a:endParaRPr>
          </a:p>
          <a:p>
            <a:pPr indent="-355600" lvl="0" marL="457200" rtl="0" algn="l">
              <a:lnSpc>
                <a:spcPct val="115000"/>
              </a:lnSpc>
              <a:spcBef>
                <a:spcPts val="0"/>
              </a:spcBef>
              <a:spcAft>
                <a:spcPts val="0"/>
              </a:spcAft>
              <a:buClr>
                <a:srgbClr val="FF9900"/>
              </a:buClr>
              <a:buSzPts val="2000"/>
              <a:buFont typeface="Arial"/>
              <a:buChar char="❖"/>
            </a:pPr>
            <a:r>
              <a:rPr lang="en-US">
                <a:solidFill>
                  <a:schemeClr val="dk1"/>
                </a:solidFill>
              </a:rPr>
              <a:t>Acoustics aren’t reliable for authentication.</a:t>
            </a:r>
            <a:endParaRPr>
              <a:solidFill>
                <a:schemeClr val="dk1"/>
              </a:solidFill>
            </a:endParaRPr>
          </a:p>
          <a:p>
            <a:pPr indent="-355600" lvl="0" marL="457200" rtl="0" algn="l">
              <a:lnSpc>
                <a:spcPct val="115000"/>
              </a:lnSpc>
              <a:spcBef>
                <a:spcPts val="0"/>
              </a:spcBef>
              <a:spcAft>
                <a:spcPts val="0"/>
              </a:spcAft>
              <a:buClr>
                <a:srgbClr val="FF9900"/>
              </a:buClr>
              <a:buSzPts val="2000"/>
              <a:buFont typeface="Arial"/>
              <a:buChar char="❖"/>
            </a:pPr>
            <a:r>
              <a:rPr lang="en-US">
                <a:solidFill>
                  <a:schemeClr val="dk1"/>
                </a:solidFill>
              </a:rPr>
              <a:t>Hair is often an issue. </a:t>
            </a:r>
            <a:endParaRPr>
              <a:solidFill>
                <a:schemeClr val="dk1"/>
              </a:solidFill>
            </a:endParaRPr>
          </a:p>
          <a:p>
            <a:pPr indent="-355600" lvl="0" marL="457200" rtl="0" algn="l">
              <a:lnSpc>
                <a:spcPct val="115000"/>
              </a:lnSpc>
              <a:spcBef>
                <a:spcPts val="0"/>
              </a:spcBef>
              <a:spcAft>
                <a:spcPts val="0"/>
              </a:spcAft>
              <a:buClr>
                <a:srgbClr val="FF9900"/>
              </a:buClr>
              <a:buSzPts val="2000"/>
              <a:buFont typeface="Arial"/>
              <a:buChar char="❖"/>
            </a:pPr>
            <a:r>
              <a:rPr lang="en-US">
                <a:solidFill>
                  <a:schemeClr val="dk1"/>
                </a:solidFill>
              </a:rPr>
              <a:t>Not as reliable as the other methods of recognition. (i.e. iris and retina) </a:t>
            </a:r>
            <a:endParaRPr>
              <a:solidFill>
                <a:schemeClr val="dk1"/>
              </a:solidFill>
            </a:endParaRPr>
          </a:p>
          <a:p>
            <a:pPr indent="0" lvl="0" marL="0" rtl="0" algn="l">
              <a:spcBef>
                <a:spcPts val="1200"/>
              </a:spcBef>
              <a:spcAft>
                <a:spcPts val="200"/>
              </a:spcAft>
              <a:buNone/>
            </a:pPr>
            <a:r>
              <a:t/>
            </a:r>
            <a:endParaRPr/>
          </a:p>
        </p:txBody>
      </p:sp>
      <p:cxnSp>
        <p:nvCxnSpPr>
          <p:cNvPr id="569" name="Google Shape;569;p72"/>
          <p:cNvCxnSpPr/>
          <p:nvPr/>
        </p:nvCxnSpPr>
        <p:spPr>
          <a:xfrm>
            <a:off x="6076650" y="1737400"/>
            <a:ext cx="33600" cy="34062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3" name="Shape 573"/>
        <p:cNvGrpSpPr/>
        <p:nvPr/>
      </p:nvGrpSpPr>
      <p:grpSpPr>
        <a:xfrm>
          <a:off x="0" y="0"/>
          <a:ext cx="0" cy="0"/>
          <a:chOff x="0" y="0"/>
          <a:chExt cx="0" cy="0"/>
        </a:xfrm>
      </p:grpSpPr>
      <p:pic>
        <p:nvPicPr>
          <p:cNvPr id="574" name="Google Shape;574;p73"/>
          <p:cNvPicPr preferRelativeResize="0"/>
          <p:nvPr/>
        </p:nvPicPr>
        <p:blipFill>
          <a:blip r:embed="rId3">
            <a:alphaModFix/>
          </a:blip>
          <a:stretch>
            <a:fillRect/>
          </a:stretch>
        </p:blipFill>
        <p:spPr>
          <a:xfrm>
            <a:off x="1246188" y="1452550"/>
            <a:ext cx="4619625" cy="3952875"/>
          </a:xfrm>
          <a:prstGeom prst="rect">
            <a:avLst/>
          </a:prstGeom>
          <a:noFill/>
          <a:ln>
            <a:noFill/>
          </a:ln>
        </p:spPr>
      </p:pic>
      <p:pic>
        <p:nvPicPr>
          <p:cNvPr id="575" name="Google Shape;575;p73"/>
          <p:cNvPicPr preferRelativeResize="0"/>
          <p:nvPr/>
        </p:nvPicPr>
        <p:blipFill>
          <a:blip r:embed="rId4">
            <a:alphaModFix/>
          </a:blip>
          <a:stretch>
            <a:fillRect/>
          </a:stretch>
        </p:blipFill>
        <p:spPr>
          <a:xfrm>
            <a:off x="6544375" y="1452550"/>
            <a:ext cx="4776776" cy="3952875"/>
          </a:xfrm>
          <a:prstGeom prst="rect">
            <a:avLst/>
          </a:prstGeom>
          <a:noFill/>
          <a:ln>
            <a:noFill/>
          </a:ln>
        </p:spPr>
      </p:pic>
      <p:sp>
        <p:nvSpPr>
          <p:cNvPr id="576" name="Google Shape;576;p73"/>
          <p:cNvSpPr txBox="1"/>
          <p:nvPr/>
        </p:nvSpPr>
        <p:spPr>
          <a:xfrm>
            <a:off x="1161150" y="562425"/>
            <a:ext cx="4619700" cy="89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400">
                <a:latin typeface="Calibri"/>
                <a:ea typeface="Calibri"/>
                <a:cs typeface="Calibri"/>
                <a:sym typeface="Calibri"/>
              </a:rPr>
              <a:t>iPhone X </a:t>
            </a:r>
            <a:endParaRPr sz="2400">
              <a:latin typeface="Calibri"/>
              <a:ea typeface="Calibri"/>
              <a:cs typeface="Calibri"/>
              <a:sym typeface="Calibri"/>
            </a:endParaRPr>
          </a:p>
        </p:txBody>
      </p:sp>
      <p:sp>
        <p:nvSpPr>
          <p:cNvPr id="577" name="Google Shape;577;p73"/>
          <p:cNvSpPr txBox="1"/>
          <p:nvPr/>
        </p:nvSpPr>
        <p:spPr>
          <a:xfrm>
            <a:off x="6622900" y="562425"/>
            <a:ext cx="4619700" cy="89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400">
                <a:latin typeface="Calibri"/>
                <a:ea typeface="Calibri"/>
                <a:cs typeface="Calibri"/>
                <a:sym typeface="Calibri"/>
              </a:rPr>
              <a:t>Samsung Galaxy S8</a:t>
            </a:r>
            <a:endParaRPr sz="2400">
              <a:latin typeface="Calibri"/>
              <a:ea typeface="Calibri"/>
              <a:cs typeface="Calibri"/>
              <a:sym typeface="Calibri"/>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1" name="Shape 581"/>
        <p:cNvGrpSpPr/>
        <p:nvPr/>
      </p:nvGrpSpPr>
      <p:grpSpPr>
        <a:xfrm>
          <a:off x="0" y="0"/>
          <a:ext cx="0" cy="0"/>
          <a:chOff x="0" y="0"/>
          <a:chExt cx="0" cy="0"/>
        </a:xfrm>
      </p:grpSpPr>
      <p:sp>
        <p:nvSpPr>
          <p:cNvPr id="582" name="Google Shape;582;p74"/>
          <p:cNvSpPr txBox="1"/>
          <p:nvPr>
            <p:ph type="title"/>
          </p:nvPr>
        </p:nvSpPr>
        <p:spPr>
          <a:xfrm>
            <a:off x="1097280" y="286603"/>
            <a:ext cx="10058400" cy="14508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US"/>
              <a:t>Samsung Galaxy S8 Hack </a:t>
            </a:r>
            <a:endParaRPr/>
          </a:p>
        </p:txBody>
      </p:sp>
      <p:pic>
        <p:nvPicPr>
          <p:cNvPr id="583" name="Google Shape;583;p74"/>
          <p:cNvPicPr preferRelativeResize="0"/>
          <p:nvPr/>
        </p:nvPicPr>
        <p:blipFill>
          <a:blip r:embed="rId3">
            <a:alphaModFix/>
          </a:blip>
          <a:stretch>
            <a:fillRect/>
          </a:stretch>
        </p:blipFill>
        <p:spPr>
          <a:xfrm>
            <a:off x="2535550" y="1838075"/>
            <a:ext cx="7181850" cy="4038600"/>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7" name="Shape 587"/>
        <p:cNvGrpSpPr/>
        <p:nvPr/>
      </p:nvGrpSpPr>
      <p:grpSpPr>
        <a:xfrm>
          <a:off x="0" y="0"/>
          <a:ext cx="0" cy="0"/>
          <a:chOff x="0" y="0"/>
          <a:chExt cx="0" cy="0"/>
        </a:xfrm>
      </p:grpSpPr>
      <p:sp>
        <p:nvSpPr>
          <p:cNvPr id="588" name="Google Shape;588;p75"/>
          <p:cNvSpPr txBox="1"/>
          <p:nvPr>
            <p:ph type="title"/>
          </p:nvPr>
        </p:nvSpPr>
        <p:spPr>
          <a:xfrm>
            <a:off x="1097280" y="286603"/>
            <a:ext cx="10058400" cy="14508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US"/>
              <a:t>Samsung Galaxy S8 Hack </a:t>
            </a:r>
            <a:endParaRPr/>
          </a:p>
        </p:txBody>
      </p:sp>
      <p:pic>
        <p:nvPicPr>
          <p:cNvPr id="589" name="Google Shape;589;p75"/>
          <p:cNvPicPr preferRelativeResize="0"/>
          <p:nvPr/>
        </p:nvPicPr>
        <p:blipFill>
          <a:blip r:embed="rId3">
            <a:alphaModFix/>
          </a:blip>
          <a:stretch>
            <a:fillRect/>
          </a:stretch>
        </p:blipFill>
        <p:spPr>
          <a:xfrm>
            <a:off x="2514600" y="1927225"/>
            <a:ext cx="7162800" cy="4019550"/>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3" name="Shape 593"/>
        <p:cNvGrpSpPr/>
        <p:nvPr/>
      </p:nvGrpSpPr>
      <p:grpSpPr>
        <a:xfrm>
          <a:off x="0" y="0"/>
          <a:ext cx="0" cy="0"/>
          <a:chOff x="0" y="0"/>
          <a:chExt cx="0" cy="0"/>
        </a:xfrm>
      </p:grpSpPr>
      <p:sp>
        <p:nvSpPr>
          <p:cNvPr id="594" name="Google Shape;594;p76"/>
          <p:cNvSpPr txBox="1"/>
          <p:nvPr>
            <p:ph type="title"/>
          </p:nvPr>
        </p:nvSpPr>
        <p:spPr>
          <a:xfrm>
            <a:off x="1097280" y="286603"/>
            <a:ext cx="10058400" cy="14508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US"/>
              <a:t>iPhone X faceID Hack </a:t>
            </a:r>
            <a:endParaRPr/>
          </a:p>
        </p:txBody>
      </p:sp>
      <p:pic>
        <p:nvPicPr>
          <p:cNvPr id="595" name="Google Shape;595;p76"/>
          <p:cNvPicPr preferRelativeResize="0"/>
          <p:nvPr/>
        </p:nvPicPr>
        <p:blipFill>
          <a:blip r:embed="rId3">
            <a:alphaModFix/>
          </a:blip>
          <a:stretch>
            <a:fillRect/>
          </a:stretch>
        </p:blipFill>
        <p:spPr>
          <a:xfrm>
            <a:off x="2198913" y="1991400"/>
            <a:ext cx="7794174" cy="4164701"/>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9" name="Shape 599"/>
        <p:cNvGrpSpPr/>
        <p:nvPr/>
      </p:nvGrpSpPr>
      <p:grpSpPr>
        <a:xfrm>
          <a:off x="0" y="0"/>
          <a:ext cx="0" cy="0"/>
          <a:chOff x="0" y="0"/>
          <a:chExt cx="0" cy="0"/>
        </a:xfrm>
      </p:grpSpPr>
      <p:sp>
        <p:nvSpPr>
          <p:cNvPr id="600" name="Google Shape;600;p77"/>
          <p:cNvSpPr txBox="1"/>
          <p:nvPr>
            <p:ph type="title"/>
          </p:nvPr>
        </p:nvSpPr>
        <p:spPr>
          <a:xfrm>
            <a:off x="1097280" y="286603"/>
            <a:ext cx="10058400" cy="14508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US"/>
              <a:t>Citations</a:t>
            </a:r>
            <a:endParaRPr/>
          </a:p>
        </p:txBody>
      </p:sp>
      <p:sp>
        <p:nvSpPr>
          <p:cNvPr id="601" name="Google Shape;601;p77"/>
          <p:cNvSpPr txBox="1"/>
          <p:nvPr>
            <p:ph idx="1" type="body"/>
          </p:nvPr>
        </p:nvSpPr>
        <p:spPr>
          <a:xfrm>
            <a:off x="1097280" y="1845734"/>
            <a:ext cx="10058400" cy="4023300"/>
          </a:xfrm>
          <a:prstGeom prst="rect">
            <a:avLst/>
          </a:prstGeom>
        </p:spPr>
        <p:txBody>
          <a:bodyPr anchorCtr="0" anchor="t" bIns="45700" lIns="0" spcFirstLastPara="1" rIns="0" wrap="square" tIns="45700">
            <a:noAutofit/>
          </a:bodyPr>
          <a:lstStyle/>
          <a:p>
            <a:pPr indent="-342900" lvl="0" marL="457200" rtl="0" algn="l">
              <a:spcBef>
                <a:spcPts val="1200"/>
              </a:spcBef>
              <a:spcAft>
                <a:spcPts val="0"/>
              </a:spcAft>
              <a:buSzPts val="1800"/>
              <a:buChar char="❖"/>
            </a:pPr>
            <a:r>
              <a:rPr lang="en-US" sz="1800">
                <a:latin typeface="Arial"/>
                <a:ea typeface="Arial"/>
                <a:cs typeface="Arial"/>
                <a:sym typeface="Arial"/>
              </a:rPr>
              <a:t>A Survey on Ear Biometrics - by AYMAN ABAZA, WVHTC Foundation ARUN ROSS, West Virginia University CHRISTINA HEBERT, and MARY ANN F. HARRISON, WVHTC Foundation MARK S. NIXON, University of Southampton. </a:t>
            </a:r>
            <a:endParaRPr sz="1800">
              <a:latin typeface="Arial"/>
              <a:ea typeface="Arial"/>
              <a:cs typeface="Arial"/>
              <a:sym typeface="Arial"/>
            </a:endParaRPr>
          </a:p>
          <a:p>
            <a:pPr indent="-342900" lvl="0" marL="457200" rtl="0" algn="l">
              <a:spcBef>
                <a:spcPts val="0"/>
              </a:spcBef>
              <a:spcAft>
                <a:spcPts val="0"/>
              </a:spcAft>
              <a:buSzPts val="1800"/>
              <a:buFont typeface="Arial"/>
              <a:buChar char="❖"/>
            </a:pPr>
            <a:r>
              <a:rPr lang="en-US" sz="1800">
                <a:latin typeface="Arial"/>
                <a:ea typeface="Arial"/>
                <a:cs typeface="Arial"/>
                <a:sym typeface="Arial"/>
              </a:rPr>
              <a:t>Iris recognition system - technical overview. By :- Elijah Omidiora Ladoke Akintola University of Technology, Falohun A.s Ladoke Akintola University of Technology, John Ojo Ladoke Akintola University of Technology. </a:t>
            </a:r>
            <a:endParaRPr sz="1800">
              <a:latin typeface="Arial"/>
              <a:ea typeface="Arial"/>
              <a:cs typeface="Arial"/>
              <a:sym typeface="Arial"/>
            </a:endParaRPr>
          </a:p>
          <a:p>
            <a:pPr indent="-342900" lvl="0" marL="457200" rtl="0" algn="l">
              <a:spcBef>
                <a:spcPts val="0"/>
              </a:spcBef>
              <a:spcAft>
                <a:spcPts val="0"/>
              </a:spcAft>
              <a:buSzPts val="1800"/>
              <a:buFont typeface="Arial"/>
              <a:buChar char="❖"/>
            </a:pPr>
            <a:r>
              <a:rPr lang="en-US" sz="1800">
                <a:solidFill>
                  <a:schemeClr val="hlink"/>
                </a:solidFill>
                <a:uFill>
                  <a:noFill/>
                </a:uFill>
                <a:latin typeface="Arial"/>
                <a:ea typeface="Arial"/>
                <a:cs typeface="Arial"/>
                <a:sym typeface="Arial"/>
                <a:hlinkClick r:id="rId3"/>
              </a:rPr>
              <a:t>https://www.techradar.com/news/samsung-galaxy-s8-iris-scanner-hack</a:t>
            </a:r>
            <a:r>
              <a:rPr lang="en-US" sz="1800">
                <a:latin typeface="Arial"/>
                <a:ea typeface="Arial"/>
                <a:cs typeface="Arial"/>
                <a:sym typeface="Arial"/>
              </a:rPr>
              <a:t> . </a:t>
            </a:r>
            <a:endParaRPr sz="1800">
              <a:latin typeface="Arial"/>
              <a:ea typeface="Arial"/>
              <a:cs typeface="Arial"/>
              <a:sym typeface="Arial"/>
            </a:endParaRPr>
          </a:p>
          <a:p>
            <a:pPr indent="-342900" lvl="0" marL="457200" rtl="0" algn="l">
              <a:spcBef>
                <a:spcPts val="0"/>
              </a:spcBef>
              <a:spcAft>
                <a:spcPts val="0"/>
              </a:spcAft>
              <a:buSzPts val="1800"/>
              <a:buFont typeface="Arial"/>
              <a:buChar char="❖"/>
            </a:pPr>
            <a:r>
              <a:rPr lang="en-US" sz="1800">
                <a:solidFill>
                  <a:schemeClr val="hlink"/>
                </a:solidFill>
                <a:uFill>
                  <a:noFill/>
                </a:uFill>
                <a:latin typeface="Arial"/>
                <a:ea typeface="Arial"/>
                <a:cs typeface="Arial"/>
                <a:sym typeface="Arial"/>
                <a:hlinkClick r:id="rId4"/>
              </a:rPr>
              <a:t>https://resources.infosecinstitute.com/retinal-recognition-ultimate-biometric/</a:t>
            </a:r>
            <a:endParaRPr sz="1800">
              <a:latin typeface="Arial"/>
              <a:ea typeface="Arial"/>
              <a:cs typeface="Arial"/>
              <a:sym typeface="Arial"/>
            </a:endParaRPr>
          </a:p>
          <a:p>
            <a:pPr indent="-342900" lvl="0" marL="457200" rtl="0" algn="l">
              <a:spcBef>
                <a:spcPts val="0"/>
              </a:spcBef>
              <a:spcAft>
                <a:spcPts val="0"/>
              </a:spcAft>
              <a:buSzPts val="1800"/>
              <a:buFont typeface="Arial"/>
              <a:buChar char="❖"/>
            </a:pPr>
            <a:r>
              <a:rPr lang="en-US" sz="1800">
                <a:solidFill>
                  <a:schemeClr val="hlink"/>
                </a:solidFill>
                <a:uFill>
                  <a:noFill/>
                </a:uFill>
                <a:latin typeface="Arial"/>
                <a:ea typeface="Arial"/>
                <a:cs typeface="Arial"/>
                <a:sym typeface="Arial"/>
                <a:hlinkClick r:id="rId5"/>
              </a:rPr>
              <a:t>https://biometrictoday.com/25-advantages-disadvantages-iris-recognition/</a:t>
            </a:r>
            <a:endParaRPr sz="1800">
              <a:latin typeface="Arial"/>
              <a:ea typeface="Arial"/>
              <a:cs typeface="Arial"/>
              <a:sym typeface="Arial"/>
            </a:endParaRPr>
          </a:p>
          <a:p>
            <a:pPr indent="-342900" lvl="0" marL="457200" rtl="0" algn="l">
              <a:spcBef>
                <a:spcPts val="0"/>
              </a:spcBef>
              <a:spcAft>
                <a:spcPts val="0"/>
              </a:spcAft>
              <a:buSzPts val="1800"/>
              <a:buFont typeface="Arial"/>
              <a:buChar char="❖"/>
            </a:pPr>
            <a:r>
              <a:rPr lang="en-US" sz="1800">
                <a:latin typeface="Arial"/>
                <a:ea typeface="Arial"/>
                <a:cs typeface="Arial"/>
                <a:sym typeface="Arial"/>
              </a:rPr>
              <a:t>Daugman, G. J., (2002). How iris works. Proceedings of 2002 International Conference on Image Processing.(ICIP), pp 1.33 -1.36. </a:t>
            </a:r>
            <a:endParaRPr sz="1800">
              <a:latin typeface="Arial"/>
              <a:ea typeface="Arial"/>
              <a:cs typeface="Arial"/>
              <a:sym typeface="Arial"/>
            </a:endParaRPr>
          </a:p>
          <a:p>
            <a:pPr indent="-342900" lvl="0" marL="457200" rtl="0" algn="l">
              <a:spcBef>
                <a:spcPts val="0"/>
              </a:spcBef>
              <a:spcAft>
                <a:spcPts val="0"/>
              </a:spcAft>
              <a:buSzPts val="1800"/>
              <a:buFont typeface="Arial"/>
              <a:buChar char="❖"/>
            </a:pPr>
            <a:r>
              <a:rPr lang="en-US" sz="1800">
                <a:latin typeface="Arial"/>
                <a:ea typeface="Arial"/>
                <a:cs typeface="Arial"/>
                <a:sym typeface="Arial"/>
              </a:rPr>
              <a:t>Xinchao Wang -  Computer Vision Lecture Slide 1. </a:t>
            </a:r>
            <a:endParaRPr sz="1800">
              <a:latin typeface="Arial"/>
              <a:ea typeface="Arial"/>
              <a:cs typeface="Arial"/>
              <a:sym typeface="Arial"/>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5" name="Shape 605"/>
        <p:cNvGrpSpPr/>
        <p:nvPr/>
      </p:nvGrpSpPr>
      <p:grpSpPr>
        <a:xfrm>
          <a:off x="0" y="0"/>
          <a:ext cx="0" cy="0"/>
          <a:chOff x="0" y="0"/>
          <a:chExt cx="0" cy="0"/>
        </a:xfrm>
      </p:grpSpPr>
      <p:sp>
        <p:nvSpPr>
          <p:cNvPr id="606" name="Google Shape;606;p78"/>
          <p:cNvSpPr txBox="1"/>
          <p:nvPr>
            <p:ph type="title"/>
          </p:nvPr>
        </p:nvSpPr>
        <p:spPr>
          <a:xfrm>
            <a:off x="1097280" y="286603"/>
            <a:ext cx="10058400" cy="1450800"/>
          </a:xfrm>
          <a:prstGeom prst="rect">
            <a:avLst/>
          </a:prstGeom>
          <a:noFill/>
          <a:ln>
            <a:noFill/>
          </a:ln>
        </p:spPr>
        <p:txBody>
          <a:bodyPr anchorCtr="0" anchor="b" bIns="45700" lIns="91425" spcFirstLastPara="1" rIns="91425" wrap="square" tIns="45700">
            <a:noAutofit/>
          </a:bodyPr>
          <a:lstStyle/>
          <a:p>
            <a:pPr indent="0" lvl="0" marL="0" rtl="0" algn="ctr">
              <a:lnSpc>
                <a:spcPct val="85000"/>
              </a:lnSpc>
              <a:spcBef>
                <a:spcPts val="0"/>
              </a:spcBef>
              <a:spcAft>
                <a:spcPts val="0"/>
              </a:spcAft>
              <a:buClr>
                <a:srgbClr val="3F3F3F"/>
              </a:buClr>
              <a:buSzPts val="4800"/>
              <a:buFont typeface="Calibri"/>
              <a:buNone/>
            </a:pPr>
            <a:r>
              <a:rPr lang="en-US"/>
              <a:t>DNA Authentication and Encryption</a:t>
            </a:r>
            <a:endParaRPr/>
          </a:p>
          <a:p>
            <a:pPr indent="0" lvl="0" marL="0" rtl="0" algn="ctr">
              <a:lnSpc>
                <a:spcPct val="85000"/>
              </a:lnSpc>
              <a:spcBef>
                <a:spcPts val="0"/>
              </a:spcBef>
              <a:spcAft>
                <a:spcPts val="0"/>
              </a:spcAft>
              <a:buClr>
                <a:srgbClr val="3F3F3F"/>
              </a:buClr>
              <a:buSzPts val="4800"/>
              <a:buFont typeface="Calibri"/>
              <a:buNone/>
            </a:pPr>
            <a:r>
              <a:rPr lang="en-US" sz="3200"/>
              <a:t>Michael Fang</a:t>
            </a:r>
            <a:endParaRPr sz="3200"/>
          </a:p>
        </p:txBody>
      </p:sp>
      <p:sp>
        <p:nvSpPr>
          <p:cNvPr id="607" name="Google Shape;607;p78"/>
          <p:cNvSpPr txBox="1"/>
          <p:nvPr>
            <p:ph idx="1" type="body"/>
          </p:nvPr>
        </p:nvSpPr>
        <p:spPr>
          <a:xfrm>
            <a:off x="1097280" y="1845734"/>
            <a:ext cx="10058400" cy="4023300"/>
          </a:xfrm>
          <a:prstGeom prst="rect">
            <a:avLst/>
          </a:prstGeom>
          <a:noFill/>
          <a:ln>
            <a:noFill/>
          </a:ln>
        </p:spPr>
        <p:txBody>
          <a:bodyPr anchorCtr="0" anchor="t" bIns="45700" lIns="0" spcFirstLastPara="1" rIns="0" wrap="square" tIns="45700">
            <a:noAutofit/>
          </a:bodyPr>
          <a:lstStyle/>
          <a:p>
            <a:pPr indent="-127000" lvl="0" marL="91440" rtl="0" algn="l">
              <a:lnSpc>
                <a:spcPct val="90000"/>
              </a:lnSpc>
              <a:spcBef>
                <a:spcPts val="0"/>
              </a:spcBef>
              <a:spcAft>
                <a:spcPts val="0"/>
              </a:spcAft>
              <a:buSzPts val="2000"/>
              <a:buChar char=" "/>
            </a:pPr>
            <a:r>
              <a:rPr lang="en-US"/>
              <a:t>1) How to Read? </a:t>
            </a:r>
            <a:endParaRPr/>
          </a:p>
          <a:p>
            <a:pPr indent="-127000" lvl="0" marL="91440" rtl="0" algn="l">
              <a:lnSpc>
                <a:spcPct val="90000"/>
              </a:lnSpc>
              <a:spcBef>
                <a:spcPts val="1400"/>
              </a:spcBef>
              <a:spcAft>
                <a:spcPts val="0"/>
              </a:spcAft>
              <a:buSzPts val="2000"/>
              <a:buChar char=" "/>
            </a:pPr>
            <a:r>
              <a:rPr lang="en-US"/>
              <a:t>2) How to Secure it?</a:t>
            </a:r>
            <a:endParaRPr/>
          </a:p>
          <a:p>
            <a:pPr indent="-114300" lvl="0" marL="91440" rtl="0" algn="l">
              <a:lnSpc>
                <a:spcPct val="90000"/>
              </a:lnSpc>
              <a:spcBef>
                <a:spcPts val="1400"/>
              </a:spcBef>
              <a:spcAft>
                <a:spcPts val="0"/>
              </a:spcAft>
              <a:buSzPts val="1800"/>
              <a:buChar char=" "/>
            </a:pPr>
            <a:r>
              <a:t/>
            </a:r>
            <a:endParaRPr/>
          </a:p>
        </p:txBody>
      </p:sp>
      <p:pic>
        <p:nvPicPr>
          <p:cNvPr id="608" name="Google Shape;608;p78"/>
          <p:cNvPicPr preferRelativeResize="0"/>
          <p:nvPr/>
        </p:nvPicPr>
        <p:blipFill>
          <a:blip r:embed="rId3">
            <a:alphaModFix/>
          </a:blip>
          <a:stretch>
            <a:fillRect/>
          </a:stretch>
        </p:blipFill>
        <p:spPr>
          <a:xfrm>
            <a:off x="6024223" y="1907110"/>
            <a:ext cx="4920774" cy="3900526"/>
          </a:xfrm>
          <a:prstGeom prst="rect">
            <a:avLst/>
          </a:prstGeom>
          <a:noFill/>
          <a:ln>
            <a:noFill/>
          </a:ln>
        </p:spPr>
      </p:pic>
      <p:sp>
        <p:nvSpPr>
          <p:cNvPr id="609" name="Google Shape;609;p78"/>
          <p:cNvSpPr txBox="1"/>
          <p:nvPr/>
        </p:nvSpPr>
        <p:spPr>
          <a:xfrm>
            <a:off x="1607700" y="6364300"/>
            <a:ext cx="6640500" cy="34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latin typeface="Calibri"/>
                <a:ea typeface="Calibri"/>
                <a:cs typeface="Calibri"/>
                <a:sym typeface="Calibri"/>
              </a:rPr>
              <a:t>https://www.nature.com/scitable/topicpage/discovery-of-dna-structure-and-function-watson-397</a:t>
            </a:r>
            <a:endParaRPr sz="1000">
              <a:latin typeface="Calibri"/>
              <a:ea typeface="Calibri"/>
              <a:cs typeface="Calibri"/>
              <a:sym typeface="Calibri"/>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3" name="Shape 613"/>
        <p:cNvGrpSpPr/>
        <p:nvPr/>
      </p:nvGrpSpPr>
      <p:grpSpPr>
        <a:xfrm>
          <a:off x="0" y="0"/>
          <a:ext cx="0" cy="0"/>
          <a:chOff x="0" y="0"/>
          <a:chExt cx="0" cy="0"/>
        </a:xfrm>
      </p:grpSpPr>
      <p:sp>
        <p:nvSpPr>
          <p:cNvPr id="614" name="Google Shape;614;p79"/>
          <p:cNvSpPr txBox="1"/>
          <p:nvPr>
            <p:ph type="title"/>
          </p:nvPr>
        </p:nvSpPr>
        <p:spPr>
          <a:xfrm>
            <a:off x="1097280" y="286603"/>
            <a:ext cx="10058400" cy="14508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US"/>
              <a:t>DNA for Authentication</a:t>
            </a:r>
            <a:endParaRPr/>
          </a:p>
        </p:txBody>
      </p:sp>
      <p:sp>
        <p:nvSpPr>
          <p:cNvPr id="615" name="Google Shape;615;p79"/>
          <p:cNvSpPr txBox="1"/>
          <p:nvPr>
            <p:ph idx="1" type="body"/>
          </p:nvPr>
        </p:nvSpPr>
        <p:spPr>
          <a:xfrm>
            <a:off x="1097275" y="1845724"/>
            <a:ext cx="10058400" cy="4567500"/>
          </a:xfrm>
          <a:prstGeom prst="rect">
            <a:avLst/>
          </a:prstGeom>
        </p:spPr>
        <p:txBody>
          <a:bodyPr anchorCtr="0" anchor="t" bIns="45700" lIns="0" spcFirstLastPara="1" rIns="0" wrap="square" tIns="45700">
            <a:noAutofit/>
          </a:bodyPr>
          <a:lstStyle/>
          <a:p>
            <a:pPr indent="0" lvl="0" marL="86993" rtl="0" algn="l">
              <a:spcBef>
                <a:spcPts val="1200"/>
              </a:spcBef>
              <a:spcAft>
                <a:spcPts val="0"/>
              </a:spcAft>
              <a:buClr>
                <a:schemeClr val="dk1"/>
              </a:buClr>
              <a:buSzPts val="1100"/>
              <a:buFont typeface="Arial"/>
              <a:buNone/>
            </a:pPr>
            <a:r>
              <a:rPr b="1" lang="en-US"/>
              <a:t>Advantages</a:t>
            </a:r>
            <a:r>
              <a:rPr lang="en-US"/>
              <a:t>: </a:t>
            </a:r>
            <a:endParaRPr/>
          </a:p>
          <a:p>
            <a:pPr indent="0" lvl="0" marL="457200" rtl="0" algn="l">
              <a:spcBef>
                <a:spcPts val="1200"/>
              </a:spcBef>
              <a:spcAft>
                <a:spcPts val="0"/>
              </a:spcAft>
              <a:buNone/>
            </a:pPr>
            <a:r>
              <a:rPr lang="en-US"/>
              <a:t>Ultimate Unique Identifier: </a:t>
            </a:r>
            <a:r>
              <a:rPr lang="en-US" sz="1600"/>
              <a:t>Even identical twins (monozygotic) can be discriminated by their Short Tandem Repeats</a:t>
            </a:r>
            <a:endParaRPr sz="1600"/>
          </a:p>
          <a:p>
            <a:pPr indent="0" lvl="0" marL="457200" rtl="0" algn="l">
              <a:spcBef>
                <a:spcPts val="1200"/>
              </a:spcBef>
              <a:spcAft>
                <a:spcPts val="0"/>
              </a:spcAft>
              <a:buNone/>
            </a:pPr>
            <a:r>
              <a:rPr lang="en-US"/>
              <a:t>Stable: </a:t>
            </a:r>
            <a:r>
              <a:rPr lang="en-US" sz="1600"/>
              <a:t>While epigenetic factors change, DNA is relatively stable over the course of an individual’s lifetime (Bjornsson)</a:t>
            </a:r>
            <a:endParaRPr sz="1600"/>
          </a:p>
          <a:p>
            <a:pPr indent="0" lvl="0" marL="86993" rtl="0" algn="l">
              <a:spcBef>
                <a:spcPts val="1200"/>
              </a:spcBef>
              <a:spcAft>
                <a:spcPts val="0"/>
              </a:spcAft>
              <a:buNone/>
            </a:pPr>
            <a:r>
              <a:rPr b="1" lang="en-US"/>
              <a:t>Disadvantages</a:t>
            </a:r>
            <a:r>
              <a:rPr lang="en-US"/>
              <a:t>: </a:t>
            </a:r>
            <a:endParaRPr/>
          </a:p>
          <a:p>
            <a:pPr indent="0" lvl="0" marL="457200" rtl="0" algn="l">
              <a:spcBef>
                <a:spcPts val="1200"/>
              </a:spcBef>
              <a:spcAft>
                <a:spcPts val="0"/>
              </a:spcAft>
              <a:buNone/>
            </a:pPr>
            <a:r>
              <a:rPr lang="en-US"/>
              <a:t>Not currently practical for end-user for daily authentication requirements. </a:t>
            </a:r>
            <a:endParaRPr/>
          </a:p>
          <a:p>
            <a:pPr indent="0" lvl="0" marL="457200" rtl="0" algn="l">
              <a:spcBef>
                <a:spcPts val="1200"/>
              </a:spcBef>
              <a:spcAft>
                <a:spcPts val="0"/>
              </a:spcAft>
              <a:buNone/>
            </a:pPr>
            <a:r>
              <a:rPr lang="en-US"/>
              <a:t>Not perfectly stable. </a:t>
            </a:r>
            <a:r>
              <a:rPr lang="en-US" sz="1600"/>
              <a:t>(DNA damage repair, mutation, cancer) (~64 mutations over an average human’s lifetime (Clark))</a:t>
            </a:r>
            <a:endParaRPr sz="1600"/>
          </a:p>
          <a:p>
            <a:pPr indent="0" lvl="0" marL="457200" rtl="0" algn="l">
              <a:spcBef>
                <a:spcPts val="1200"/>
              </a:spcBef>
              <a:spcAft>
                <a:spcPts val="0"/>
              </a:spcAft>
              <a:buNone/>
            </a:pPr>
            <a:r>
              <a:rPr lang="en-US"/>
              <a:t>Significant security (and ethical?) issues. </a:t>
            </a:r>
            <a:endParaRPr/>
          </a:p>
          <a:p>
            <a:pPr indent="-114300" lvl="0" marL="457200" rtl="0" algn="l">
              <a:spcBef>
                <a:spcPts val="1200"/>
              </a:spcBef>
              <a:spcAft>
                <a:spcPts val="0"/>
              </a:spcAft>
              <a:buSzPts val="1800"/>
              <a:buChar char=" "/>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200"/>
              </a:spcAft>
              <a:buNone/>
            </a:pPr>
            <a:r>
              <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9" name="Shape 619"/>
        <p:cNvGrpSpPr/>
        <p:nvPr/>
      </p:nvGrpSpPr>
      <p:grpSpPr>
        <a:xfrm>
          <a:off x="0" y="0"/>
          <a:ext cx="0" cy="0"/>
          <a:chOff x="0" y="0"/>
          <a:chExt cx="0" cy="0"/>
        </a:xfrm>
      </p:grpSpPr>
      <p:sp>
        <p:nvSpPr>
          <p:cNvPr id="620" name="Google Shape;620;p80"/>
          <p:cNvSpPr txBox="1"/>
          <p:nvPr>
            <p:ph type="title"/>
          </p:nvPr>
        </p:nvSpPr>
        <p:spPr>
          <a:xfrm>
            <a:off x="1097280" y="286603"/>
            <a:ext cx="10058400" cy="1450800"/>
          </a:xfrm>
          <a:prstGeom prst="rect">
            <a:avLst/>
          </a:prstGeom>
          <a:noFill/>
          <a:ln>
            <a:noFill/>
          </a:ln>
        </p:spPr>
        <p:txBody>
          <a:bodyPr anchorCtr="0" anchor="b" bIns="45700" lIns="91425" spcFirstLastPara="1" rIns="91425" wrap="square" tIns="45700">
            <a:noAutofit/>
          </a:bodyPr>
          <a:lstStyle/>
          <a:p>
            <a:pPr indent="0" lvl="0" marL="0" rtl="0" algn="l">
              <a:lnSpc>
                <a:spcPct val="85000"/>
              </a:lnSpc>
              <a:spcBef>
                <a:spcPts val="0"/>
              </a:spcBef>
              <a:spcAft>
                <a:spcPts val="0"/>
              </a:spcAft>
              <a:buClr>
                <a:srgbClr val="3F3F3F"/>
              </a:buClr>
              <a:buSzPts val="4800"/>
              <a:buFont typeface="Calibri"/>
              <a:buNone/>
            </a:pPr>
            <a:r>
              <a:rPr lang="en-US"/>
              <a:t>DNA For CS</a:t>
            </a:r>
            <a:endParaRPr/>
          </a:p>
        </p:txBody>
      </p:sp>
      <p:sp>
        <p:nvSpPr>
          <p:cNvPr id="621" name="Google Shape;621;p80"/>
          <p:cNvSpPr txBox="1"/>
          <p:nvPr>
            <p:ph idx="1" type="body"/>
          </p:nvPr>
        </p:nvSpPr>
        <p:spPr>
          <a:xfrm>
            <a:off x="1097280" y="1845734"/>
            <a:ext cx="10058400" cy="4023300"/>
          </a:xfrm>
          <a:prstGeom prst="rect">
            <a:avLst/>
          </a:prstGeom>
          <a:noFill/>
          <a:ln>
            <a:noFill/>
          </a:ln>
        </p:spPr>
        <p:txBody>
          <a:bodyPr anchorCtr="0" anchor="t" bIns="45700" lIns="0" spcFirstLastPara="1" rIns="0" wrap="square" tIns="45700">
            <a:noAutofit/>
          </a:bodyPr>
          <a:lstStyle/>
          <a:p>
            <a:pPr indent="-127000" lvl="0" marL="95250" rtl="0" algn="l">
              <a:lnSpc>
                <a:spcPct val="90000"/>
              </a:lnSpc>
              <a:spcBef>
                <a:spcPts val="0"/>
              </a:spcBef>
              <a:spcAft>
                <a:spcPts val="0"/>
              </a:spcAft>
              <a:buSzPts val="2000"/>
              <a:buChar char=" "/>
            </a:pPr>
            <a:r>
              <a:rPr lang="en-US"/>
              <a:t>Background: </a:t>
            </a:r>
            <a:endParaRPr/>
          </a:p>
          <a:p>
            <a:pPr indent="-182880" lvl="1" marL="384048" rtl="0" algn="l">
              <a:lnSpc>
                <a:spcPct val="90000"/>
              </a:lnSpc>
              <a:spcBef>
                <a:spcPts val="400"/>
              </a:spcBef>
              <a:spcAft>
                <a:spcPts val="0"/>
              </a:spcAft>
              <a:buSzPts val="1800"/>
              <a:buChar char="◦"/>
            </a:pPr>
            <a:r>
              <a:rPr lang="en-US"/>
              <a:t>Human DNA is a nucleic acid sequence (string) with ~3.088 billion base pairs (letters)</a:t>
            </a:r>
            <a:endParaRPr/>
          </a:p>
          <a:p>
            <a:pPr indent="-182879" lvl="2" marL="566928" rtl="0" algn="l">
              <a:lnSpc>
                <a:spcPct val="90000"/>
              </a:lnSpc>
              <a:spcBef>
                <a:spcPts val="600"/>
              </a:spcBef>
              <a:spcAft>
                <a:spcPts val="0"/>
              </a:spcAft>
              <a:buSzPts val="1400"/>
              <a:buChar char="◦"/>
            </a:pPr>
            <a:r>
              <a:rPr lang="en-US"/>
              <a:t>RNA Sequence:	AUG-UUU-ACA-CAU-GGU-UGG-GUA-UAG</a:t>
            </a:r>
            <a:endParaRPr/>
          </a:p>
          <a:p>
            <a:pPr indent="-182879" lvl="2" marL="566928" rtl="0" algn="l">
              <a:lnSpc>
                <a:spcPct val="90000"/>
              </a:lnSpc>
              <a:spcBef>
                <a:spcPts val="600"/>
              </a:spcBef>
              <a:spcAft>
                <a:spcPts val="0"/>
              </a:spcAft>
              <a:buSzPts val="1400"/>
              <a:buChar char="◦"/>
            </a:pPr>
            <a:r>
              <a:rPr lang="en-US"/>
              <a:t>Codes: 		START, Phe, Thr, His,  Gly,   Trp,   Val   STOP</a:t>
            </a:r>
            <a:endParaRPr/>
          </a:p>
          <a:p>
            <a:pPr indent="-182880" lvl="1" marL="384048" rtl="0" algn="l">
              <a:lnSpc>
                <a:spcPct val="90000"/>
              </a:lnSpc>
              <a:spcBef>
                <a:spcPts val="600"/>
              </a:spcBef>
              <a:spcAft>
                <a:spcPts val="0"/>
              </a:spcAft>
              <a:buSzPts val="1800"/>
              <a:buChar char="◦"/>
            </a:pPr>
            <a:r>
              <a:rPr lang="en-US"/>
              <a:t>Only ~90,000 base pairs are coding, the rest are non-coding (either ‘nonsense’ or structural/epigenetic)</a:t>
            </a:r>
            <a:endParaRPr/>
          </a:p>
          <a:p>
            <a:pPr indent="-182880" lvl="1" marL="384048" rtl="0" algn="l">
              <a:lnSpc>
                <a:spcPct val="90000"/>
              </a:lnSpc>
              <a:spcBef>
                <a:spcPts val="600"/>
              </a:spcBef>
              <a:spcAft>
                <a:spcPts val="0"/>
              </a:spcAft>
              <a:buSzPts val="1800"/>
              <a:buChar char="◦"/>
            </a:pPr>
            <a:r>
              <a:rPr lang="en-US"/>
              <a:t>All human variation occurs within just 0.5% of the genome and individuals differ by between ~0.1% (Abecasis) to 0.6% (Auton) of their genome [~20 million base pairs].</a:t>
            </a:r>
            <a:endParaRPr/>
          </a:p>
          <a:p>
            <a:pPr indent="-182879" lvl="2" marL="566928" rtl="0" algn="l">
              <a:lnSpc>
                <a:spcPct val="90000"/>
              </a:lnSpc>
              <a:spcBef>
                <a:spcPts val="600"/>
              </a:spcBef>
              <a:spcAft>
                <a:spcPts val="0"/>
              </a:spcAft>
              <a:buSzPts val="1400"/>
              <a:buChar char="◦"/>
            </a:pPr>
            <a:r>
              <a:rPr lang="en-US"/>
              <a:t>Side-note: identical twins have the same DNA sequences but different copy number-variations!</a:t>
            </a:r>
            <a:endParaRPr/>
          </a:p>
          <a:p>
            <a:pPr indent="-68579" lvl="1" marL="384048" rtl="0" algn="l">
              <a:lnSpc>
                <a:spcPct val="90000"/>
              </a:lnSpc>
              <a:spcBef>
                <a:spcPts val="600"/>
              </a:spcBef>
              <a:spcAft>
                <a:spcPts val="0"/>
              </a:spcAft>
              <a:buSzPts val="1800"/>
              <a:buNone/>
            </a:pPr>
            <a:r>
              <a:t/>
            </a:r>
            <a:endParaRPr/>
          </a:p>
          <a:p>
            <a:pPr indent="-182880" lvl="1" marL="384048" rtl="0" algn="l">
              <a:lnSpc>
                <a:spcPct val="90000"/>
              </a:lnSpc>
              <a:spcBef>
                <a:spcPts val="600"/>
              </a:spcBef>
              <a:spcAft>
                <a:spcPts val="0"/>
              </a:spcAft>
              <a:buSzPts val="1800"/>
              <a:buChar char="◦"/>
            </a:pPr>
            <a:r>
              <a:rPr lang="en-US"/>
              <a:t>Only 4 ‘letters’, (Adenosine, Cytosine, Guanine, Thymine) =&gt; 2-bits to encode</a:t>
            </a:r>
            <a:endParaRPr/>
          </a:p>
          <a:p>
            <a:pPr indent="-182880" lvl="1" marL="384048" rtl="0" algn="l">
              <a:lnSpc>
                <a:spcPct val="90000"/>
              </a:lnSpc>
              <a:spcBef>
                <a:spcPts val="600"/>
              </a:spcBef>
              <a:spcAft>
                <a:spcPts val="0"/>
              </a:spcAft>
              <a:buSzPts val="1800"/>
              <a:buChar char="◦"/>
            </a:pPr>
            <a:r>
              <a:rPr lang="en-US"/>
              <a:t>~750mb to encode entire individual’s genome.</a:t>
            </a:r>
            <a:endParaRPr/>
          </a:p>
          <a:p>
            <a:pPr indent="-182880" lvl="1" marL="384048" rtl="0" algn="l">
              <a:lnSpc>
                <a:spcPct val="90000"/>
              </a:lnSpc>
              <a:spcBef>
                <a:spcPts val="600"/>
              </a:spcBef>
              <a:spcAft>
                <a:spcPts val="0"/>
              </a:spcAft>
              <a:buSzPts val="1800"/>
              <a:buChar char="◦"/>
            </a:pPr>
            <a:r>
              <a:rPr lang="en-US"/>
              <a:t>~4mb to encode person’s ‘variation’ compared to a baseline standard (Christley).</a:t>
            </a:r>
            <a:endParaRPr/>
          </a:p>
        </p:txBody>
      </p:sp>
      <p:pic>
        <p:nvPicPr>
          <p:cNvPr id="622" name="Google Shape;622;p80"/>
          <p:cNvPicPr preferRelativeResize="0"/>
          <p:nvPr/>
        </p:nvPicPr>
        <p:blipFill rotWithShape="1">
          <a:blip r:embed="rId3">
            <a:alphaModFix/>
          </a:blip>
          <a:srcRect b="0" l="0" r="0" t="0"/>
          <a:stretch/>
        </p:blipFill>
        <p:spPr>
          <a:xfrm>
            <a:off x="7602721" y="137996"/>
            <a:ext cx="3552960" cy="2114584"/>
          </a:xfrm>
          <a:prstGeom prst="rect">
            <a:avLst/>
          </a:prstGeom>
          <a:noFill/>
          <a:ln>
            <a:noFill/>
          </a:ln>
        </p:spPr>
      </p:pic>
      <p:sp>
        <p:nvSpPr>
          <p:cNvPr id="623" name="Google Shape;623;p80"/>
          <p:cNvSpPr txBox="1"/>
          <p:nvPr/>
        </p:nvSpPr>
        <p:spPr>
          <a:xfrm>
            <a:off x="1097280" y="6490952"/>
            <a:ext cx="4543800" cy="246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000" u="none" cap="none" strike="noStrike">
                <a:solidFill>
                  <a:schemeClr val="dk1"/>
                </a:solidFill>
                <a:latin typeface="Calibri"/>
                <a:ea typeface="Calibri"/>
                <a:cs typeface="Calibri"/>
                <a:sym typeface="Calibri"/>
              </a:rPr>
              <a:t>https://upload.wikimedia.org/wikipedia/commons/6/64/Base_pair_GC.svg</a:t>
            </a:r>
            <a:endParaRPr sz="1000">
              <a:solidFill>
                <a:schemeClr val="dk1"/>
              </a:solidFill>
              <a:latin typeface="Calibri"/>
              <a:ea typeface="Calibri"/>
              <a:cs typeface="Calibri"/>
              <a:sym typeface="Calibri"/>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7" name="Shape 627"/>
        <p:cNvGrpSpPr/>
        <p:nvPr/>
      </p:nvGrpSpPr>
      <p:grpSpPr>
        <a:xfrm>
          <a:off x="0" y="0"/>
          <a:ext cx="0" cy="0"/>
          <a:chOff x="0" y="0"/>
          <a:chExt cx="0" cy="0"/>
        </a:xfrm>
      </p:grpSpPr>
      <p:sp>
        <p:nvSpPr>
          <p:cNvPr id="628" name="Google Shape;628;p81"/>
          <p:cNvSpPr txBox="1"/>
          <p:nvPr>
            <p:ph type="title"/>
          </p:nvPr>
        </p:nvSpPr>
        <p:spPr>
          <a:xfrm>
            <a:off x="1097280" y="286603"/>
            <a:ext cx="10058400" cy="1450800"/>
          </a:xfrm>
          <a:prstGeom prst="rect">
            <a:avLst/>
          </a:prstGeom>
          <a:noFill/>
          <a:ln>
            <a:noFill/>
          </a:ln>
        </p:spPr>
        <p:txBody>
          <a:bodyPr anchorCtr="0" anchor="b" bIns="45700" lIns="91425" spcFirstLastPara="1" rIns="91425" wrap="square" tIns="45700">
            <a:noAutofit/>
          </a:bodyPr>
          <a:lstStyle/>
          <a:p>
            <a:pPr indent="0" lvl="0" marL="0" rtl="0" algn="l">
              <a:lnSpc>
                <a:spcPct val="85000"/>
              </a:lnSpc>
              <a:spcBef>
                <a:spcPts val="0"/>
              </a:spcBef>
              <a:spcAft>
                <a:spcPts val="0"/>
              </a:spcAft>
              <a:buClr>
                <a:srgbClr val="3F3F3F"/>
              </a:buClr>
              <a:buSzPts val="4800"/>
              <a:buFont typeface="Calibri"/>
              <a:buNone/>
            </a:pPr>
            <a:r>
              <a:rPr lang="en-US"/>
              <a:t>DNA Authentication</a:t>
            </a:r>
            <a:endParaRPr/>
          </a:p>
        </p:txBody>
      </p:sp>
      <p:sp>
        <p:nvSpPr>
          <p:cNvPr id="629" name="Google Shape;629;p81"/>
          <p:cNvSpPr txBox="1"/>
          <p:nvPr>
            <p:ph idx="1" type="body"/>
          </p:nvPr>
        </p:nvSpPr>
        <p:spPr>
          <a:xfrm>
            <a:off x="1097280" y="1845734"/>
            <a:ext cx="10058400" cy="4023300"/>
          </a:xfrm>
          <a:prstGeom prst="rect">
            <a:avLst/>
          </a:prstGeom>
          <a:noFill/>
          <a:ln>
            <a:noFill/>
          </a:ln>
        </p:spPr>
        <p:txBody>
          <a:bodyPr anchorCtr="0" anchor="t" bIns="45700" lIns="0" spcFirstLastPara="1" rIns="0" wrap="square" tIns="45700">
            <a:noAutofit/>
          </a:bodyPr>
          <a:lstStyle/>
          <a:p>
            <a:pPr indent="-127000" lvl="0" marL="91440" rtl="0" algn="l">
              <a:lnSpc>
                <a:spcPct val="90000"/>
              </a:lnSpc>
              <a:spcBef>
                <a:spcPts val="0"/>
              </a:spcBef>
              <a:spcAft>
                <a:spcPts val="0"/>
              </a:spcAft>
              <a:buSzPts val="2000"/>
              <a:buChar char=" "/>
            </a:pPr>
            <a:r>
              <a:rPr lang="en-US"/>
              <a:t>Authentication Methods - Goals: </a:t>
            </a:r>
            <a:endParaRPr/>
          </a:p>
          <a:p>
            <a:pPr indent="-182880" lvl="1" marL="384048" rtl="0" algn="l">
              <a:lnSpc>
                <a:spcPct val="90000"/>
              </a:lnSpc>
              <a:spcBef>
                <a:spcPts val="400"/>
              </a:spcBef>
              <a:spcAft>
                <a:spcPts val="0"/>
              </a:spcAft>
              <a:buSzPts val="1800"/>
              <a:buChar char="◦"/>
            </a:pPr>
            <a:r>
              <a:rPr lang="en-US"/>
              <a:t>DNA sequencing: require &gt;99.9% accuracy!</a:t>
            </a:r>
            <a:endParaRPr/>
          </a:p>
          <a:p>
            <a:pPr indent="-182879" lvl="2" marL="566928" rtl="0" algn="l">
              <a:lnSpc>
                <a:spcPct val="90000"/>
              </a:lnSpc>
              <a:spcBef>
                <a:spcPts val="600"/>
              </a:spcBef>
              <a:spcAft>
                <a:spcPts val="0"/>
              </a:spcAft>
              <a:buSzPts val="1400"/>
              <a:buChar char="◦"/>
            </a:pPr>
            <a:r>
              <a:rPr lang="en-US"/>
              <a:t>First “generation” machines measured ‘weight’ of DNA base pairs to estimate sequences</a:t>
            </a:r>
            <a:endParaRPr/>
          </a:p>
          <a:p>
            <a:pPr indent="-182879" lvl="2" marL="566928" rtl="0" algn="l">
              <a:lnSpc>
                <a:spcPct val="90000"/>
              </a:lnSpc>
              <a:spcBef>
                <a:spcPts val="600"/>
              </a:spcBef>
              <a:spcAft>
                <a:spcPts val="0"/>
              </a:spcAft>
              <a:buSzPts val="1400"/>
              <a:buChar char="◦"/>
            </a:pPr>
            <a:r>
              <a:rPr lang="en-US"/>
              <a:t>Second generation take 1 day to 1 week to sequence</a:t>
            </a:r>
            <a:endParaRPr/>
          </a:p>
          <a:p>
            <a:pPr indent="-182879" lvl="2" marL="566928" rtl="0" algn="l">
              <a:lnSpc>
                <a:spcPct val="90000"/>
              </a:lnSpc>
              <a:spcBef>
                <a:spcPts val="600"/>
              </a:spcBef>
              <a:spcAft>
                <a:spcPts val="0"/>
              </a:spcAft>
              <a:buSzPts val="1400"/>
              <a:buChar char="◦"/>
            </a:pPr>
            <a:r>
              <a:rPr lang="en-US"/>
              <a:t>Third generation can do run 30 min-20 hrs, achieve &gt;99.999% accuracy (Shendure)</a:t>
            </a:r>
            <a:endParaRPr/>
          </a:p>
          <a:p>
            <a:pPr indent="-93979" lvl="2" marL="566928" rtl="0" algn="l">
              <a:lnSpc>
                <a:spcPct val="90000"/>
              </a:lnSpc>
              <a:spcBef>
                <a:spcPts val="600"/>
              </a:spcBef>
              <a:spcAft>
                <a:spcPts val="0"/>
              </a:spcAft>
              <a:buSzPts val="1400"/>
              <a:buNone/>
            </a:pPr>
            <a:r>
              <a:t/>
            </a:r>
            <a:endParaRPr/>
          </a:p>
          <a:p>
            <a:pPr indent="-182880" lvl="1" marL="384048" rtl="0" algn="l">
              <a:lnSpc>
                <a:spcPct val="90000"/>
              </a:lnSpc>
              <a:spcBef>
                <a:spcPts val="600"/>
              </a:spcBef>
              <a:spcAft>
                <a:spcPts val="0"/>
              </a:spcAft>
              <a:buSzPts val="1800"/>
              <a:buChar char="◦"/>
            </a:pPr>
            <a:r>
              <a:rPr lang="en-US"/>
              <a:t>Problems: </a:t>
            </a:r>
            <a:endParaRPr/>
          </a:p>
          <a:p>
            <a:pPr indent="-182879" lvl="2" marL="566928" rtl="0" algn="l">
              <a:lnSpc>
                <a:spcPct val="90000"/>
              </a:lnSpc>
              <a:spcBef>
                <a:spcPts val="600"/>
              </a:spcBef>
              <a:spcAft>
                <a:spcPts val="0"/>
              </a:spcAft>
              <a:buSzPts val="1400"/>
              <a:buChar char="◦"/>
            </a:pPr>
            <a:r>
              <a:rPr lang="en-US"/>
              <a:t>Needle-in-a-stack-of-Needles problem.</a:t>
            </a:r>
            <a:endParaRPr/>
          </a:p>
          <a:p>
            <a:pPr indent="-182879" lvl="2" marL="566928" rtl="0" algn="l">
              <a:lnSpc>
                <a:spcPct val="90000"/>
              </a:lnSpc>
              <a:spcBef>
                <a:spcPts val="600"/>
              </a:spcBef>
              <a:spcAft>
                <a:spcPts val="0"/>
              </a:spcAft>
              <a:buSzPts val="1400"/>
              <a:buChar char="◦"/>
            </a:pPr>
            <a:r>
              <a:rPr lang="en-US"/>
              <a:t>Short sequence needs to be replicated so to be large enough to be read: PCR amplification issues. </a:t>
            </a:r>
            <a:endParaRPr/>
          </a:p>
          <a:p>
            <a:pPr indent="-208279" lvl="2" marL="566928" rtl="0" algn="l">
              <a:lnSpc>
                <a:spcPct val="90000"/>
              </a:lnSpc>
              <a:spcBef>
                <a:spcPts val="600"/>
              </a:spcBef>
              <a:spcAft>
                <a:spcPts val="0"/>
              </a:spcAft>
              <a:buSzPts val="1800"/>
              <a:buChar char="◦"/>
            </a:pPr>
            <a:r>
              <a:rPr lang="en-US"/>
              <a:t>Faster machines are more expensive to purchase and to run</a:t>
            </a:r>
            <a:endParaRPr/>
          </a:p>
          <a:p>
            <a:pPr indent="-208279" lvl="2" marL="566928" rtl="0" algn="l">
              <a:lnSpc>
                <a:spcPct val="90000"/>
              </a:lnSpc>
              <a:spcBef>
                <a:spcPts val="600"/>
              </a:spcBef>
              <a:spcAft>
                <a:spcPts val="0"/>
              </a:spcAft>
              <a:buSzPts val="1800"/>
              <a:buChar char="◦"/>
            </a:pPr>
            <a:r>
              <a:rPr lang="en-US"/>
              <a:t>Longer strands are desirable (fewer passes required for completeness), but more difficult to accomplish</a:t>
            </a:r>
            <a:endParaRPr/>
          </a:p>
          <a:p>
            <a:pPr indent="-208279" lvl="2" marL="566928" rtl="0" algn="l">
              <a:lnSpc>
                <a:spcPct val="90000"/>
              </a:lnSpc>
              <a:spcBef>
                <a:spcPts val="600"/>
              </a:spcBef>
              <a:spcAft>
                <a:spcPts val="0"/>
              </a:spcAft>
              <a:buSzPts val="1800"/>
              <a:buChar char="◦"/>
            </a:pPr>
            <a:r>
              <a:rPr lang="en-US"/>
              <a:t>Preparation of DNA slides is not feasible for public use at this time.</a:t>
            </a:r>
            <a:endParaRPr/>
          </a:p>
          <a:p>
            <a:pPr indent="0" lvl="0" marL="566928" rtl="0" algn="l">
              <a:lnSpc>
                <a:spcPct val="90000"/>
              </a:lnSpc>
              <a:spcBef>
                <a:spcPts val="600"/>
              </a:spcBef>
              <a:spcAft>
                <a:spcPts val="0"/>
              </a:spcAft>
              <a:buNone/>
            </a:pPr>
            <a:r>
              <a:t/>
            </a:r>
            <a:endParaRPr/>
          </a:p>
        </p:txBody>
      </p:sp>
      <p:pic>
        <p:nvPicPr>
          <p:cNvPr id="630" name="Google Shape;630;p81"/>
          <p:cNvPicPr preferRelativeResize="0"/>
          <p:nvPr/>
        </p:nvPicPr>
        <p:blipFill rotWithShape="1">
          <a:blip r:embed="rId3">
            <a:alphaModFix/>
          </a:blip>
          <a:srcRect b="0" l="0" r="0" t="0"/>
          <a:stretch/>
        </p:blipFill>
        <p:spPr>
          <a:xfrm>
            <a:off x="8286255" y="987277"/>
            <a:ext cx="2869414" cy="1911746"/>
          </a:xfrm>
          <a:prstGeom prst="rect">
            <a:avLst/>
          </a:prstGeom>
          <a:noFill/>
          <a:ln>
            <a:noFill/>
          </a:ln>
        </p:spPr>
      </p:pic>
      <p:sp>
        <p:nvSpPr>
          <p:cNvPr id="631" name="Google Shape;631;p81"/>
          <p:cNvSpPr txBox="1"/>
          <p:nvPr/>
        </p:nvSpPr>
        <p:spPr>
          <a:xfrm>
            <a:off x="953037" y="6413679"/>
            <a:ext cx="4816800" cy="400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000">
                <a:solidFill>
                  <a:schemeClr val="dk1"/>
                </a:solidFill>
                <a:latin typeface="Calibri"/>
                <a:ea typeface="Calibri"/>
                <a:cs typeface="Calibri"/>
                <a:sym typeface="Calibri"/>
              </a:rPr>
              <a:t>https://arstechnica.com/science/2018/01/pocket-sized-dna-reader-used-to-scan-entire-human-genome-sequence/</a:t>
            </a:r>
            <a:endParaRPr sz="1000">
              <a:solidFill>
                <a:schemeClr val="dk1"/>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6" name="Shape 136"/>
        <p:cNvGrpSpPr/>
        <p:nvPr/>
      </p:nvGrpSpPr>
      <p:grpSpPr>
        <a:xfrm>
          <a:off x="0" y="0"/>
          <a:ext cx="0" cy="0"/>
          <a:chOff x="0" y="0"/>
          <a:chExt cx="0" cy="0"/>
        </a:xfrm>
      </p:grpSpPr>
      <p:sp>
        <p:nvSpPr>
          <p:cNvPr id="137" name="Google Shape;137;p19"/>
          <p:cNvSpPr txBox="1"/>
          <p:nvPr>
            <p:ph type="title"/>
          </p:nvPr>
        </p:nvSpPr>
        <p:spPr>
          <a:xfrm>
            <a:off x="605399" y="1286975"/>
            <a:ext cx="11125200" cy="1450800"/>
          </a:xfrm>
          <a:prstGeom prst="rect">
            <a:avLst/>
          </a:prstGeom>
          <a:noFill/>
          <a:ln>
            <a:noFill/>
          </a:ln>
        </p:spPr>
        <p:txBody>
          <a:bodyPr anchorCtr="0" anchor="b" bIns="45700" lIns="91425" spcFirstLastPara="1" rIns="91425" wrap="square" tIns="45700">
            <a:noAutofit/>
          </a:bodyPr>
          <a:lstStyle/>
          <a:p>
            <a:pPr indent="0" lvl="0" marL="0" rtl="0" algn="l">
              <a:lnSpc>
                <a:spcPct val="85000"/>
              </a:lnSpc>
              <a:spcBef>
                <a:spcPts val="0"/>
              </a:spcBef>
              <a:spcAft>
                <a:spcPts val="0"/>
              </a:spcAft>
              <a:buClr>
                <a:schemeClr val="dk1"/>
              </a:buClr>
              <a:buSzPts val="1100"/>
              <a:buFont typeface="Arial"/>
              <a:buNone/>
            </a:pPr>
            <a:r>
              <a:rPr lang="en-US" sz="2600">
                <a:solidFill>
                  <a:schemeClr val="dk1"/>
                </a:solidFill>
                <a:latin typeface="Arial"/>
                <a:ea typeface="Arial"/>
                <a:cs typeface="Arial"/>
                <a:sym typeface="Arial"/>
              </a:rPr>
              <a:t>Why BATM</a:t>
            </a:r>
            <a:endParaRPr sz="2600">
              <a:solidFill>
                <a:schemeClr val="dk1"/>
              </a:solidFill>
              <a:latin typeface="Arial"/>
              <a:ea typeface="Arial"/>
              <a:cs typeface="Arial"/>
              <a:sym typeface="Arial"/>
            </a:endParaRPr>
          </a:p>
          <a:p>
            <a:pPr indent="0" lvl="0" marL="0" rtl="0" algn="l">
              <a:lnSpc>
                <a:spcPct val="85000"/>
              </a:lnSpc>
              <a:spcBef>
                <a:spcPts val="0"/>
              </a:spcBef>
              <a:spcAft>
                <a:spcPts val="0"/>
              </a:spcAft>
              <a:buClr>
                <a:schemeClr val="dk1"/>
              </a:buClr>
              <a:buSzPts val="1100"/>
              <a:buFont typeface="Arial"/>
              <a:buNone/>
            </a:pPr>
            <a:r>
              <a:t/>
            </a:r>
            <a:endParaRPr sz="3700"/>
          </a:p>
          <a:p>
            <a:pPr indent="0" lvl="0" marL="0" rtl="0" algn="l">
              <a:lnSpc>
                <a:spcPct val="85000"/>
              </a:lnSpc>
              <a:spcBef>
                <a:spcPts val="0"/>
              </a:spcBef>
              <a:spcAft>
                <a:spcPts val="0"/>
              </a:spcAft>
              <a:buClr>
                <a:srgbClr val="3F3F3F"/>
              </a:buClr>
              <a:buSzPts val="4800"/>
              <a:buFont typeface="Calibri"/>
              <a:buNone/>
            </a:pPr>
            <a:r>
              <a:t/>
            </a:r>
            <a:endParaRPr/>
          </a:p>
        </p:txBody>
      </p:sp>
      <p:sp>
        <p:nvSpPr>
          <p:cNvPr id="138" name="Google Shape;138;p19"/>
          <p:cNvSpPr txBox="1"/>
          <p:nvPr>
            <p:ph idx="1" type="body"/>
          </p:nvPr>
        </p:nvSpPr>
        <p:spPr>
          <a:xfrm>
            <a:off x="902925" y="1782875"/>
            <a:ext cx="9996900" cy="4107600"/>
          </a:xfrm>
          <a:prstGeom prst="rect">
            <a:avLst/>
          </a:prstGeom>
          <a:noFill/>
          <a:ln>
            <a:noFill/>
          </a:ln>
        </p:spPr>
        <p:txBody>
          <a:bodyPr anchorCtr="0" anchor="t" bIns="45700" lIns="0" spcFirstLastPara="1" rIns="0" wrap="square" tIns="45700">
            <a:noAutofit/>
          </a:bodyPr>
          <a:lstStyle/>
          <a:p>
            <a:pPr indent="-387350" lvl="0" marL="457200" rtl="0" algn="l">
              <a:spcBef>
                <a:spcPts val="1200"/>
              </a:spcBef>
              <a:spcAft>
                <a:spcPts val="0"/>
              </a:spcAft>
              <a:buSzPts val="2500"/>
              <a:buChar char="❖"/>
            </a:pPr>
            <a:r>
              <a:rPr lang="en-US" sz="2500"/>
              <a:t>B</a:t>
            </a:r>
            <a:r>
              <a:rPr lang="en-US" sz="2500"/>
              <a:t>lockchain is decentralized</a:t>
            </a:r>
            <a:endParaRPr sz="2500"/>
          </a:p>
          <a:p>
            <a:pPr indent="-387350" lvl="0" marL="457200" rtl="0" algn="l">
              <a:spcBef>
                <a:spcPts val="0"/>
              </a:spcBef>
              <a:spcAft>
                <a:spcPts val="0"/>
              </a:spcAft>
              <a:buSzPts val="2500"/>
              <a:buChar char="❖"/>
            </a:pPr>
            <a:r>
              <a:rPr lang="en-US" sz="2500"/>
              <a:t>no single node which can assure to be connected at every moment of the network life </a:t>
            </a:r>
            <a:endParaRPr sz="2500"/>
          </a:p>
          <a:p>
            <a:pPr indent="-387350" lvl="0" marL="457200" rtl="0" algn="l">
              <a:spcBef>
                <a:spcPts val="0"/>
              </a:spcBef>
              <a:spcAft>
                <a:spcPts val="0"/>
              </a:spcAft>
              <a:buSzPts val="2500"/>
              <a:buChar char="❖"/>
            </a:pPr>
            <a:r>
              <a:rPr lang="en-US" sz="2500"/>
              <a:t>a RESTful model is designed for interaction with network to ensure proper organization and content management in decentralized networks.</a:t>
            </a:r>
            <a:endParaRPr sz="2500"/>
          </a:p>
          <a:p>
            <a:pPr indent="0" lvl="0" marL="0" rtl="0" algn="l">
              <a:spcBef>
                <a:spcPts val="1200"/>
              </a:spcBef>
              <a:spcAft>
                <a:spcPts val="200"/>
              </a:spcAft>
              <a:buClr>
                <a:schemeClr val="dk1"/>
              </a:buClr>
              <a:buSzPts val="1100"/>
              <a:buFont typeface="Arial"/>
              <a:buNone/>
            </a:pPr>
            <a:r>
              <a:t/>
            </a:r>
            <a:endParaRPr b="1" sz="2500"/>
          </a:p>
        </p:txBody>
      </p:sp>
      <p:sp>
        <p:nvSpPr>
          <p:cNvPr id="139" name="Google Shape;139;p19"/>
          <p:cNvSpPr txBox="1"/>
          <p:nvPr/>
        </p:nvSpPr>
        <p:spPr>
          <a:xfrm>
            <a:off x="214975" y="0"/>
            <a:ext cx="3000000" cy="3000000"/>
          </a:xfrm>
          <a:prstGeom prst="rect">
            <a:avLst/>
          </a:prstGeom>
          <a:noFill/>
          <a:ln>
            <a:noFill/>
          </a:ln>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lang="en-US" sz="1050">
                <a:solidFill>
                  <a:srgbClr val="DCDCAA"/>
                </a:solidFill>
                <a:latin typeface="Courier New"/>
                <a:ea typeface="Courier New"/>
                <a:cs typeface="Courier New"/>
                <a:sym typeface="Courier New"/>
              </a:rPr>
              <a:t>replying</a:t>
            </a:r>
            <a:endParaRPr sz="1050">
              <a:solidFill>
                <a:srgbClr val="DCDCAA"/>
              </a:solidFill>
              <a:latin typeface="Courier New"/>
              <a:ea typeface="Courier New"/>
              <a:cs typeface="Courier New"/>
              <a:sym typeface="Courier New"/>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5" name="Shape 635"/>
        <p:cNvGrpSpPr/>
        <p:nvPr/>
      </p:nvGrpSpPr>
      <p:grpSpPr>
        <a:xfrm>
          <a:off x="0" y="0"/>
          <a:ext cx="0" cy="0"/>
          <a:chOff x="0" y="0"/>
          <a:chExt cx="0" cy="0"/>
        </a:xfrm>
      </p:grpSpPr>
      <p:sp>
        <p:nvSpPr>
          <p:cNvPr id="636" name="Google Shape;636;p82"/>
          <p:cNvSpPr txBox="1"/>
          <p:nvPr>
            <p:ph type="title"/>
          </p:nvPr>
        </p:nvSpPr>
        <p:spPr>
          <a:xfrm>
            <a:off x="1097280" y="286603"/>
            <a:ext cx="10058400" cy="14508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US"/>
              <a:t>DNA Authentication Techniques</a:t>
            </a:r>
            <a:endParaRPr/>
          </a:p>
        </p:txBody>
      </p:sp>
      <p:pic>
        <p:nvPicPr>
          <p:cNvPr id="637" name="Google Shape;637;p82"/>
          <p:cNvPicPr preferRelativeResize="0"/>
          <p:nvPr/>
        </p:nvPicPr>
        <p:blipFill rotWithShape="1">
          <a:blip r:embed="rId3">
            <a:alphaModFix/>
          </a:blip>
          <a:srcRect b="29187" l="1944" r="34907" t="13278"/>
          <a:stretch/>
        </p:blipFill>
        <p:spPr>
          <a:xfrm>
            <a:off x="1097275" y="1885525"/>
            <a:ext cx="8417125" cy="4311575"/>
          </a:xfrm>
          <a:prstGeom prst="rect">
            <a:avLst/>
          </a:prstGeom>
          <a:noFill/>
          <a:ln>
            <a:noFill/>
          </a:ln>
        </p:spPr>
      </p:pic>
      <p:sp>
        <p:nvSpPr>
          <p:cNvPr id="638" name="Google Shape;638;p82"/>
          <p:cNvSpPr txBox="1"/>
          <p:nvPr/>
        </p:nvSpPr>
        <p:spPr>
          <a:xfrm>
            <a:off x="969750" y="6298575"/>
            <a:ext cx="8293500" cy="44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latin typeface="Calibri"/>
                <a:ea typeface="Calibri"/>
                <a:cs typeface="Calibri"/>
                <a:sym typeface="Calibri"/>
              </a:rPr>
              <a:t>https://en.wikipedia.org/wiki/Polymerase_chain_reaction#/media/File:Polymerase_chain_reaction.svg</a:t>
            </a:r>
            <a:endParaRPr sz="1000">
              <a:latin typeface="Calibri"/>
              <a:ea typeface="Calibri"/>
              <a:cs typeface="Calibri"/>
              <a:sym typeface="Calibri"/>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2" name="Shape 642"/>
        <p:cNvGrpSpPr/>
        <p:nvPr/>
      </p:nvGrpSpPr>
      <p:grpSpPr>
        <a:xfrm>
          <a:off x="0" y="0"/>
          <a:ext cx="0" cy="0"/>
          <a:chOff x="0" y="0"/>
          <a:chExt cx="0" cy="0"/>
        </a:xfrm>
      </p:grpSpPr>
      <p:sp>
        <p:nvSpPr>
          <p:cNvPr id="643" name="Google Shape;643;p83"/>
          <p:cNvSpPr txBox="1"/>
          <p:nvPr>
            <p:ph type="title"/>
          </p:nvPr>
        </p:nvSpPr>
        <p:spPr>
          <a:xfrm>
            <a:off x="1097280" y="286603"/>
            <a:ext cx="10058400" cy="14508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US"/>
              <a:t>DNA Authentication Techniques</a:t>
            </a:r>
            <a:endParaRPr/>
          </a:p>
        </p:txBody>
      </p:sp>
      <p:sp>
        <p:nvSpPr>
          <p:cNvPr id="644" name="Google Shape;644;p83"/>
          <p:cNvSpPr txBox="1"/>
          <p:nvPr>
            <p:ph idx="1" type="body"/>
          </p:nvPr>
        </p:nvSpPr>
        <p:spPr>
          <a:xfrm>
            <a:off x="1097280" y="1845734"/>
            <a:ext cx="10058400" cy="4023300"/>
          </a:xfrm>
          <a:prstGeom prst="rect">
            <a:avLst/>
          </a:prstGeom>
        </p:spPr>
        <p:txBody>
          <a:bodyPr anchorCtr="0" anchor="t" bIns="45700" lIns="0" spcFirstLastPara="1" rIns="0" wrap="square" tIns="45700">
            <a:noAutofit/>
          </a:bodyPr>
          <a:lstStyle/>
          <a:p>
            <a:pPr indent="0" lvl="0" marL="0" rtl="0" algn="l">
              <a:spcBef>
                <a:spcPts val="1200"/>
              </a:spcBef>
              <a:spcAft>
                <a:spcPts val="200"/>
              </a:spcAft>
              <a:buNone/>
            </a:pPr>
            <a:r>
              <a:rPr lang="en-US"/>
              <a:t>Southern Blotting: </a:t>
            </a:r>
            <a:endParaRPr/>
          </a:p>
        </p:txBody>
      </p:sp>
      <p:pic>
        <p:nvPicPr>
          <p:cNvPr id="645" name="Google Shape;645;p83"/>
          <p:cNvPicPr preferRelativeResize="0"/>
          <p:nvPr/>
        </p:nvPicPr>
        <p:blipFill>
          <a:blip r:embed="rId3">
            <a:alphaModFix/>
          </a:blip>
          <a:stretch>
            <a:fillRect/>
          </a:stretch>
        </p:blipFill>
        <p:spPr>
          <a:xfrm>
            <a:off x="1097275" y="2493125"/>
            <a:ext cx="5288400" cy="3643525"/>
          </a:xfrm>
          <a:prstGeom prst="rect">
            <a:avLst/>
          </a:prstGeom>
          <a:noFill/>
          <a:ln>
            <a:noFill/>
          </a:ln>
        </p:spPr>
      </p:pic>
      <p:sp>
        <p:nvSpPr>
          <p:cNvPr id="646" name="Google Shape;646;p83"/>
          <p:cNvSpPr txBox="1"/>
          <p:nvPr/>
        </p:nvSpPr>
        <p:spPr>
          <a:xfrm>
            <a:off x="1525600" y="6375600"/>
            <a:ext cx="9332400" cy="39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latin typeface="Calibri"/>
                <a:ea typeface="Calibri"/>
                <a:cs typeface="Calibri"/>
                <a:sym typeface="Calibri"/>
              </a:rPr>
              <a:t>https://files.mtstatic.com/site_4463/5358/0?Expires=1555618818&amp;Signature=BMTA28w7~0CV9yj51bWazd~eCzi5iPz6UXpQWDhIrOJHyJ3m6aC1k6H0CrxQ~ulAT7EHugbbILnhWK758nnCrR3f3npPEtQTKC2zheGDWRPtd4sjdY7n2XaJXkdVOVHCqXDboXMPJ~hWw1gIRL35y0aywx4H7m1F~e4lPHqQze4_&amp;Key-Pair-Id=APKAJ5Y6AV4GI7A555NA</a:t>
            </a:r>
            <a:endParaRPr sz="1000">
              <a:latin typeface="Calibri"/>
              <a:ea typeface="Calibri"/>
              <a:cs typeface="Calibri"/>
              <a:sym typeface="Calibri"/>
            </a:endParaRPr>
          </a:p>
        </p:txBody>
      </p:sp>
      <p:pic>
        <p:nvPicPr>
          <p:cNvPr id="647" name="Google Shape;647;p83"/>
          <p:cNvPicPr preferRelativeResize="0"/>
          <p:nvPr/>
        </p:nvPicPr>
        <p:blipFill>
          <a:blip r:embed="rId4">
            <a:alphaModFix/>
          </a:blip>
          <a:stretch>
            <a:fillRect/>
          </a:stretch>
        </p:blipFill>
        <p:spPr>
          <a:xfrm>
            <a:off x="7017000" y="2903871"/>
            <a:ext cx="3841001" cy="2688706"/>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1" name="Shape 651"/>
        <p:cNvGrpSpPr/>
        <p:nvPr/>
      </p:nvGrpSpPr>
      <p:grpSpPr>
        <a:xfrm>
          <a:off x="0" y="0"/>
          <a:ext cx="0" cy="0"/>
          <a:chOff x="0" y="0"/>
          <a:chExt cx="0" cy="0"/>
        </a:xfrm>
      </p:grpSpPr>
      <p:sp>
        <p:nvSpPr>
          <p:cNvPr id="652" name="Google Shape;652;p84"/>
          <p:cNvSpPr txBox="1"/>
          <p:nvPr>
            <p:ph type="title"/>
          </p:nvPr>
        </p:nvSpPr>
        <p:spPr>
          <a:xfrm>
            <a:off x="1097280" y="286603"/>
            <a:ext cx="10058400" cy="14508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US"/>
              <a:t>DNA Authentication Techniques</a:t>
            </a:r>
            <a:endParaRPr/>
          </a:p>
        </p:txBody>
      </p:sp>
      <p:sp>
        <p:nvSpPr>
          <p:cNvPr id="653" name="Google Shape;653;p84"/>
          <p:cNvSpPr txBox="1"/>
          <p:nvPr>
            <p:ph idx="1" type="body"/>
          </p:nvPr>
        </p:nvSpPr>
        <p:spPr>
          <a:xfrm>
            <a:off x="1097280" y="1845734"/>
            <a:ext cx="10058400" cy="4023300"/>
          </a:xfrm>
          <a:prstGeom prst="rect">
            <a:avLst/>
          </a:prstGeom>
        </p:spPr>
        <p:txBody>
          <a:bodyPr anchorCtr="0" anchor="t" bIns="45700" lIns="0" spcFirstLastPara="1" rIns="0" wrap="square" tIns="45700">
            <a:noAutofit/>
          </a:bodyPr>
          <a:lstStyle/>
          <a:p>
            <a:pPr indent="0" lvl="0" marL="0" rtl="0" algn="l">
              <a:spcBef>
                <a:spcPts val="1200"/>
              </a:spcBef>
              <a:spcAft>
                <a:spcPts val="0"/>
              </a:spcAft>
              <a:buNone/>
            </a:pPr>
            <a:r>
              <a:rPr lang="en-US"/>
              <a:t>	</a:t>
            </a:r>
            <a:r>
              <a:rPr b="1" lang="en-US"/>
              <a:t>Edit Distance, Dot-Matrix, Base Calling</a:t>
            </a:r>
            <a:r>
              <a:rPr lang="en-US"/>
              <a:t>: </a:t>
            </a:r>
            <a:endParaRPr/>
          </a:p>
          <a:p>
            <a:pPr indent="-342900" lvl="0" marL="914400" rtl="0" algn="l">
              <a:spcBef>
                <a:spcPts val="1200"/>
              </a:spcBef>
              <a:spcAft>
                <a:spcPts val="0"/>
              </a:spcAft>
              <a:buSzPts val="1800"/>
              <a:buChar char="-"/>
            </a:pPr>
            <a:r>
              <a:rPr lang="en-US"/>
              <a:t>how dissimilar are two strings? </a:t>
            </a:r>
            <a:endParaRPr/>
          </a:p>
          <a:p>
            <a:pPr indent="-342900" lvl="1" marL="1371600" rtl="0" algn="l">
              <a:spcBef>
                <a:spcPts val="0"/>
              </a:spcBef>
              <a:spcAft>
                <a:spcPts val="0"/>
              </a:spcAft>
              <a:buSzPts val="1800"/>
              <a:buChar char="-"/>
            </a:pPr>
            <a:r>
              <a:rPr lang="en-US"/>
              <a:t>Insertion, Deletion, Substitution</a:t>
            </a:r>
            <a:endParaRPr/>
          </a:p>
        </p:txBody>
      </p:sp>
      <p:sp>
        <p:nvSpPr>
          <p:cNvPr id="654" name="Google Shape;654;p84"/>
          <p:cNvSpPr txBox="1"/>
          <p:nvPr/>
        </p:nvSpPr>
        <p:spPr>
          <a:xfrm>
            <a:off x="1192825" y="6343150"/>
            <a:ext cx="9867300" cy="43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latin typeface="Calibri"/>
                <a:ea typeface="Calibri"/>
                <a:cs typeface="Calibri"/>
                <a:sym typeface="Calibri"/>
              </a:rPr>
              <a:t>https://en.wikipedia.org/wiki/Sequence_alignment#/media/File:Histone_Alignment.png</a:t>
            </a:r>
            <a:endParaRPr sz="1000">
              <a:latin typeface="Calibri"/>
              <a:ea typeface="Calibri"/>
              <a:cs typeface="Calibri"/>
              <a:sym typeface="Calibri"/>
            </a:endParaRPr>
          </a:p>
        </p:txBody>
      </p:sp>
      <p:pic>
        <p:nvPicPr>
          <p:cNvPr id="655" name="Google Shape;655;p84"/>
          <p:cNvPicPr preferRelativeResize="0"/>
          <p:nvPr/>
        </p:nvPicPr>
        <p:blipFill rotWithShape="1">
          <a:blip r:embed="rId3">
            <a:alphaModFix/>
          </a:blip>
          <a:srcRect b="22869" l="8060" r="5171" t="26902"/>
          <a:stretch/>
        </p:blipFill>
        <p:spPr>
          <a:xfrm>
            <a:off x="1822900" y="3087645"/>
            <a:ext cx="8546201" cy="2781379"/>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9" name="Shape 659"/>
        <p:cNvGrpSpPr/>
        <p:nvPr/>
      </p:nvGrpSpPr>
      <p:grpSpPr>
        <a:xfrm>
          <a:off x="0" y="0"/>
          <a:ext cx="0" cy="0"/>
          <a:chOff x="0" y="0"/>
          <a:chExt cx="0" cy="0"/>
        </a:xfrm>
      </p:grpSpPr>
      <p:sp>
        <p:nvSpPr>
          <p:cNvPr id="660" name="Google Shape;660;p85"/>
          <p:cNvSpPr txBox="1"/>
          <p:nvPr>
            <p:ph type="title"/>
          </p:nvPr>
        </p:nvSpPr>
        <p:spPr>
          <a:xfrm>
            <a:off x="1097280" y="286603"/>
            <a:ext cx="10058400" cy="14508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US"/>
              <a:t>DNA Encryption</a:t>
            </a:r>
            <a:endParaRPr/>
          </a:p>
        </p:txBody>
      </p:sp>
      <p:sp>
        <p:nvSpPr>
          <p:cNvPr id="661" name="Google Shape;661;p85"/>
          <p:cNvSpPr txBox="1"/>
          <p:nvPr>
            <p:ph idx="1" type="body"/>
          </p:nvPr>
        </p:nvSpPr>
        <p:spPr>
          <a:xfrm>
            <a:off x="1097275" y="1845724"/>
            <a:ext cx="10058400" cy="4378800"/>
          </a:xfrm>
          <a:prstGeom prst="rect">
            <a:avLst/>
          </a:prstGeom>
        </p:spPr>
        <p:txBody>
          <a:bodyPr anchorCtr="0" anchor="t" bIns="45700" lIns="0" spcFirstLastPara="1" rIns="0" wrap="square" tIns="45700">
            <a:noAutofit/>
          </a:bodyPr>
          <a:lstStyle/>
          <a:p>
            <a:pPr indent="0" lvl="0" marL="90834" rtl="0" algn="l">
              <a:spcBef>
                <a:spcPts val="1200"/>
              </a:spcBef>
              <a:spcAft>
                <a:spcPts val="0"/>
              </a:spcAft>
              <a:buNone/>
            </a:pPr>
            <a:r>
              <a:rPr lang="en-US"/>
              <a:t>Why should we bother to encrypt our DNA?</a:t>
            </a:r>
            <a:endParaRPr/>
          </a:p>
          <a:p>
            <a:pPr indent="0" lvl="0" marL="90834" rtl="0" algn="l">
              <a:spcBef>
                <a:spcPts val="1200"/>
              </a:spcBef>
              <a:spcAft>
                <a:spcPts val="0"/>
              </a:spcAft>
              <a:buNone/>
            </a:pPr>
            <a:r>
              <a:rPr lang="en-US"/>
              <a:t>	1) Personal Authentication</a:t>
            </a:r>
            <a:endParaRPr/>
          </a:p>
          <a:p>
            <a:pPr indent="0" lvl="0" marL="90834" rtl="0" algn="l">
              <a:spcBef>
                <a:spcPts val="1200"/>
              </a:spcBef>
              <a:spcAft>
                <a:spcPts val="0"/>
              </a:spcAft>
              <a:buNone/>
            </a:pPr>
            <a:r>
              <a:rPr lang="en-US"/>
              <a:t>		</a:t>
            </a:r>
            <a:r>
              <a:rPr lang="en-US" sz="1600"/>
              <a:t>Authentication of DNA is outsourced to low-cost commercial clouds.</a:t>
            </a:r>
            <a:endParaRPr sz="1600"/>
          </a:p>
          <a:p>
            <a:pPr indent="0" lvl="0" marL="90834" rtl="0" algn="l">
              <a:spcBef>
                <a:spcPts val="1200"/>
              </a:spcBef>
              <a:spcAft>
                <a:spcPts val="0"/>
              </a:spcAft>
              <a:buNone/>
            </a:pPr>
            <a:r>
              <a:rPr lang="en-US"/>
              <a:t>	2) Personal Health Security (pre-existing conditions)</a:t>
            </a:r>
            <a:endParaRPr/>
          </a:p>
          <a:p>
            <a:pPr indent="0" lvl="0" marL="90834" rtl="0" algn="l">
              <a:spcBef>
                <a:spcPts val="1200"/>
              </a:spcBef>
              <a:spcAft>
                <a:spcPts val="0"/>
              </a:spcAft>
              <a:buNone/>
            </a:pPr>
            <a:r>
              <a:rPr lang="en-US"/>
              <a:t>	3) Family Health Security (ex: family history of high cholesterol)</a:t>
            </a:r>
            <a:endParaRPr/>
          </a:p>
          <a:p>
            <a:pPr indent="0" lvl="0" marL="90834" rtl="0" algn="l">
              <a:spcBef>
                <a:spcPts val="1200"/>
              </a:spcBef>
              <a:spcAft>
                <a:spcPts val="0"/>
              </a:spcAft>
              <a:buNone/>
            </a:pPr>
            <a:r>
              <a:rPr lang="en-US"/>
              <a:t>	4) Secreting dangerous sequences (Ebola, Zika, Smallpox)</a:t>
            </a:r>
            <a:endParaRPr/>
          </a:p>
          <a:p>
            <a:pPr indent="0" lvl="0" marL="90834" rtl="0" algn="l">
              <a:spcBef>
                <a:spcPts val="1200"/>
              </a:spcBef>
              <a:spcAft>
                <a:spcPts val="0"/>
              </a:spcAft>
              <a:buNone/>
            </a:pPr>
            <a:r>
              <a:rPr lang="en-US"/>
              <a:t>	5) Protection from our own ‘understanding’</a:t>
            </a:r>
            <a:endParaRPr/>
          </a:p>
          <a:p>
            <a:pPr indent="0" lvl="0" marL="90834" rtl="0" algn="l">
              <a:spcBef>
                <a:spcPts val="1200"/>
              </a:spcBef>
              <a:spcAft>
                <a:spcPts val="0"/>
              </a:spcAft>
              <a:buNone/>
            </a:pPr>
            <a:r>
              <a:rPr lang="en-US"/>
              <a:t>		- ex: carriers of sickle cell anemia have resistance against malaria.</a:t>
            </a:r>
            <a:endParaRPr/>
          </a:p>
          <a:p>
            <a:pPr indent="0" lvl="0" marL="90834" rtl="0" algn="l">
              <a:spcBef>
                <a:spcPts val="1200"/>
              </a:spcBef>
              <a:spcAft>
                <a:spcPts val="0"/>
              </a:spcAft>
              <a:buNone/>
            </a:pPr>
            <a:r>
              <a:rPr lang="en-US"/>
              <a:t>			Alleles occur at different rates in different populations.</a:t>
            </a:r>
            <a:endParaRPr/>
          </a:p>
          <a:p>
            <a:pPr indent="-342900" lvl="0" marL="457200" rtl="0" algn="l">
              <a:spcBef>
                <a:spcPts val="1200"/>
              </a:spcBef>
              <a:spcAft>
                <a:spcPts val="0"/>
              </a:spcAft>
              <a:buSzPts val="1800"/>
              <a:buChar char=" "/>
            </a:pPr>
            <a:r>
              <a:t/>
            </a:r>
            <a:endParaRPr/>
          </a:p>
        </p:txBody>
      </p:sp>
      <p:pic>
        <p:nvPicPr>
          <p:cNvPr id="662" name="Google Shape;662;p85"/>
          <p:cNvPicPr preferRelativeResize="0"/>
          <p:nvPr/>
        </p:nvPicPr>
        <p:blipFill rotWithShape="1">
          <a:blip r:embed="rId3">
            <a:alphaModFix/>
          </a:blip>
          <a:srcRect b="14405" l="59603" r="27536" t="21228"/>
          <a:stretch/>
        </p:blipFill>
        <p:spPr>
          <a:xfrm>
            <a:off x="9045525" y="286600"/>
            <a:ext cx="2110149" cy="5937949"/>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6" name="Shape 666"/>
        <p:cNvGrpSpPr/>
        <p:nvPr/>
      </p:nvGrpSpPr>
      <p:grpSpPr>
        <a:xfrm>
          <a:off x="0" y="0"/>
          <a:ext cx="0" cy="0"/>
          <a:chOff x="0" y="0"/>
          <a:chExt cx="0" cy="0"/>
        </a:xfrm>
      </p:grpSpPr>
      <p:sp>
        <p:nvSpPr>
          <p:cNvPr id="667" name="Google Shape;667;p86"/>
          <p:cNvSpPr txBox="1"/>
          <p:nvPr>
            <p:ph type="title"/>
          </p:nvPr>
        </p:nvSpPr>
        <p:spPr>
          <a:xfrm>
            <a:off x="1097280" y="286603"/>
            <a:ext cx="10058400" cy="14508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US"/>
              <a:t>DNA Encryption</a:t>
            </a:r>
            <a:endParaRPr/>
          </a:p>
        </p:txBody>
      </p:sp>
      <p:sp>
        <p:nvSpPr>
          <p:cNvPr id="668" name="Google Shape;668;p86"/>
          <p:cNvSpPr txBox="1"/>
          <p:nvPr>
            <p:ph idx="1" type="body"/>
          </p:nvPr>
        </p:nvSpPr>
        <p:spPr>
          <a:xfrm>
            <a:off x="1097280" y="1845734"/>
            <a:ext cx="10058400" cy="4023300"/>
          </a:xfrm>
          <a:prstGeom prst="rect">
            <a:avLst/>
          </a:prstGeom>
        </p:spPr>
        <p:txBody>
          <a:bodyPr anchorCtr="0" anchor="t" bIns="45700" lIns="0" spcFirstLastPara="1" rIns="0" wrap="square" tIns="45700">
            <a:noAutofit/>
          </a:bodyPr>
          <a:lstStyle/>
          <a:p>
            <a:pPr indent="0" lvl="0" marL="88489" rtl="0" algn="l">
              <a:spcBef>
                <a:spcPts val="1200"/>
              </a:spcBef>
              <a:spcAft>
                <a:spcPts val="0"/>
              </a:spcAft>
              <a:buNone/>
            </a:pPr>
            <a:r>
              <a:rPr lang="en-US"/>
              <a:t>Some things to keep in mind: </a:t>
            </a:r>
            <a:endParaRPr/>
          </a:p>
          <a:p>
            <a:pPr indent="0" lvl="0" marL="88489" rtl="0" algn="l">
              <a:spcBef>
                <a:spcPts val="1200"/>
              </a:spcBef>
              <a:spcAft>
                <a:spcPts val="0"/>
              </a:spcAft>
              <a:buNone/>
            </a:pPr>
            <a:r>
              <a:rPr lang="en-US"/>
              <a:t>	Possible Known-plaintext attack (KPA) - Most of the data is full of known sequences</a:t>
            </a:r>
            <a:endParaRPr/>
          </a:p>
          <a:p>
            <a:pPr indent="0" lvl="0" marL="88489" rtl="0" algn="l">
              <a:spcBef>
                <a:spcPts val="1200"/>
              </a:spcBef>
              <a:spcAft>
                <a:spcPts val="0"/>
              </a:spcAft>
              <a:buNone/>
            </a:pPr>
            <a:r>
              <a:rPr lang="en-US"/>
              <a:t>Methodologies: </a:t>
            </a:r>
            <a:endParaRPr/>
          </a:p>
          <a:p>
            <a:pPr indent="-342900" lvl="0" marL="457200" rtl="0" algn="l">
              <a:spcBef>
                <a:spcPts val="1200"/>
              </a:spcBef>
              <a:spcAft>
                <a:spcPts val="0"/>
              </a:spcAft>
              <a:buSzPts val="1800"/>
              <a:buChar char=" "/>
            </a:pPr>
            <a:r>
              <a:rPr lang="en-US"/>
              <a:t>Cryfa - encryption protocol specific for genomic data (Hosseini)</a:t>
            </a:r>
            <a:endParaRPr/>
          </a:p>
          <a:p>
            <a:pPr indent="-342900" lvl="1" marL="914400" rtl="0" algn="l">
              <a:spcBef>
                <a:spcPts val="0"/>
              </a:spcBef>
              <a:spcAft>
                <a:spcPts val="0"/>
              </a:spcAft>
              <a:buSzPts val="1800"/>
              <a:buChar char="◦"/>
            </a:pPr>
            <a:r>
              <a:rPr lang="en-US"/>
              <a:t>AES used on top of compression scheme.</a:t>
            </a:r>
            <a:endParaRPr/>
          </a:p>
          <a:p>
            <a:pPr indent="-342900" lvl="1" marL="914400" rtl="0" algn="l">
              <a:spcBef>
                <a:spcPts val="0"/>
              </a:spcBef>
              <a:spcAft>
                <a:spcPts val="0"/>
              </a:spcAft>
              <a:buSzPts val="1800"/>
              <a:buChar char="◦"/>
            </a:pPr>
            <a:r>
              <a:rPr lang="en-US"/>
              <a:t>form tuple of blocks of DNA with headers for positions</a:t>
            </a:r>
            <a:endParaRPr/>
          </a:p>
          <a:p>
            <a:pPr indent="-342900" lvl="1" marL="914400" rtl="0" algn="l">
              <a:spcBef>
                <a:spcPts val="0"/>
              </a:spcBef>
              <a:spcAft>
                <a:spcPts val="0"/>
              </a:spcAft>
              <a:buSzPts val="1800"/>
              <a:buChar char="◦"/>
            </a:pPr>
            <a:r>
              <a:rPr lang="en-US"/>
              <a:t>relatively efficient (uses ~10-31MB)</a:t>
            </a:r>
            <a:endParaRPr/>
          </a:p>
          <a:p>
            <a:pPr indent="-342900" lvl="0" marL="457200" rtl="0" algn="l">
              <a:spcBef>
                <a:spcPts val="0"/>
              </a:spcBef>
              <a:spcAft>
                <a:spcPts val="0"/>
              </a:spcAft>
              <a:buSzPts val="1800"/>
              <a:buChar char=" "/>
            </a:pPr>
            <a:r>
              <a:rPr lang="en-US"/>
              <a:t>DNA Lock (Bancroft &amp; Clelland)</a:t>
            </a:r>
            <a:endParaRPr/>
          </a:p>
          <a:p>
            <a:pPr indent="-342900" lvl="1" marL="914400" rtl="0" algn="l">
              <a:spcBef>
                <a:spcPts val="0"/>
              </a:spcBef>
              <a:spcAft>
                <a:spcPts val="0"/>
              </a:spcAft>
              <a:buSzPts val="1800"/>
              <a:buChar char="◦"/>
            </a:pPr>
            <a:r>
              <a:rPr lang="en-US"/>
              <a:t>embed data within a DNA sequence, which can be retrieved later via PCR</a:t>
            </a:r>
            <a:endParaRPr/>
          </a:p>
          <a:p>
            <a:pPr indent="-342900" lvl="1" marL="914400" rtl="0" algn="l">
              <a:spcBef>
                <a:spcPts val="0"/>
              </a:spcBef>
              <a:spcAft>
                <a:spcPts val="0"/>
              </a:spcAft>
              <a:buSzPts val="1800"/>
              <a:buChar char="◦"/>
            </a:pPr>
            <a:r>
              <a:rPr lang="en-US"/>
              <a:t>Without primer sequence, cannot determine start of replication or frame shift</a:t>
            </a:r>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2" name="Shape 672"/>
        <p:cNvGrpSpPr/>
        <p:nvPr/>
      </p:nvGrpSpPr>
      <p:grpSpPr>
        <a:xfrm>
          <a:off x="0" y="0"/>
          <a:ext cx="0" cy="0"/>
          <a:chOff x="0" y="0"/>
          <a:chExt cx="0" cy="0"/>
        </a:xfrm>
      </p:grpSpPr>
      <p:sp>
        <p:nvSpPr>
          <p:cNvPr id="673" name="Google Shape;673;p87"/>
          <p:cNvSpPr txBox="1"/>
          <p:nvPr>
            <p:ph type="title"/>
          </p:nvPr>
        </p:nvSpPr>
        <p:spPr>
          <a:xfrm>
            <a:off x="1097280" y="286603"/>
            <a:ext cx="10058400" cy="1450800"/>
          </a:xfrm>
          <a:prstGeom prst="rect">
            <a:avLst/>
          </a:prstGeom>
          <a:noFill/>
          <a:ln>
            <a:noFill/>
          </a:ln>
        </p:spPr>
        <p:txBody>
          <a:bodyPr anchorCtr="0" anchor="b" bIns="45700" lIns="91425" spcFirstLastPara="1" rIns="91425" wrap="square" tIns="45700">
            <a:noAutofit/>
          </a:bodyPr>
          <a:lstStyle/>
          <a:p>
            <a:pPr indent="0" lvl="0" marL="0" rtl="0" algn="l">
              <a:lnSpc>
                <a:spcPct val="85000"/>
              </a:lnSpc>
              <a:spcBef>
                <a:spcPts val="0"/>
              </a:spcBef>
              <a:spcAft>
                <a:spcPts val="0"/>
              </a:spcAft>
              <a:buClr>
                <a:srgbClr val="3F3F3F"/>
              </a:buClr>
              <a:buSzPts val="4800"/>
              <a:buFont typeface="Calibri"/>
              <a:buNone/>
            </a:pPr>
            <a:r>
              <a:rPr lang="en-US"/>
              <a:t>Works Cited</a:t>
            </a:r>
            <a:endParaRPr/>
          </a:p>
        </p:txBody>
      </p:sp>
      <p:sp>
        <p:nvSpPr>
          <p:cNvPr id="674" name="Google Shape;674;p87"/>
          <p:cNvSpPr txBox="1"/>
          <p:nvPr>
            <p:ph idx="1" type="body"/>
          </p:nvPr>
        </p:nvSpPr>
        <p:spPr>
          <a:xfrm>
            <a:off x="1097280" y="1845734"/>
            <a:ext cx="10058400" cy="4023300"/>
          </a:xfrm>
          <a:prstGeom prst="rect">
            <a:avLst/>
          </a:prstGeom>
          <a:noFill/>
          <a:ln>
            <a:noFill/>
          </a:ln>
        </p:spPr>
        <p:txBody>
          <a:bodyPr anchorCtr="0" anchor="t" bIns="45700" lIns="0" spcFirstLastPara="1" rIns="0" wrap="square" tIns="45700">
            <a:noAutofit/>
          </a:bodyPr>
          <a:lstStyle/>
          <a:p>
            <a:pPr indent="-157480" lvl="1" marL="384048" rtl="0" algn="l">
              <a:lnSpc>
                <a:spcPct val="90000"/>
              </a:lnSpc>
              <a:spcBef>
                <a:spcPts val="0"/>
              </a:spcBef>
              <a:spcAft>
                <a:spcPts val="0"/>
              </a:spcAft>
              <a:buSzPts val="1400"/>
              <a:buChar char="◦"/>
            </a:pPr>
            <a:r>
              <a:rPr lang="en-US" sz="1100">
                <a:solidFill>
                  <a:schemeClr val="dk1"/>
                </a:solidFill>
                <a:latin typeface="Arial"/>
                <a:ea typeface="Arial"/>
                <a:cs typeface="Arial"/>
                <a:sym typeface="Arial"/>
              </a:rPr>
              <a:t>Auton A, Brooks LD, Durbin RM, Garrison EP, Kang HM, Korbel JO, et al. (October 2015).</a:t>
            </a:r>
            <a:r>
              <a:rPr lang="en-US" sz="1100">
                <a:solidFill>
                  <a:schemeClr val="dk1"/>
                </a:solidFill>
                <a:uFill>
                  <a:noFill/>
                </a:uFill>
                <a:latin typeface="Arial"/>
                <a:ea typeface="Arial"/>
                <a:cs typeface="Arial"/>
                <a:sym typeface="Arial"/>
                <a:hlinkClick r:id="rId3"/>
              </a:rPr>
              <a:t> </a:t>
            </a:r>
            <a:r>
              <a:rPr lang="en-US" sz="1100" u="sng">
                <a:solidFill>
                  <a:schemeClr val="hlink"/>
                </a:solidFill>
                <a:latin typeface="Arial"/>
                <a:ea typeface="Arial"/>
                <a:cs typeface="Arial"/>
                <a:sym typeface="Arial"/>
                <a:hlinkClick r:id="rId4"/>
              </a:rPr>
              <a:t>"A global reference for human genetic variation"</a:t>
            </a:r>
            <a:r>
              <a:rPr lang="en-US" sz="1100">
                <a:solidFill>
                  <a:schemeClr val="dk1"/>
                </a:solidFill>
                <a:latin typeface="Arial"/>
                <a:ea typeface="Arial"/>
                <a:cs typeface="Arial"/>
                <a:sym typeface="Arial"/>
              </a:rPr>
              <a:t>. </a:t>
            </a:r>
            <a:r>
              <a:rPr i="1" lang="en-US" sz="1100">
                <a:solidFill>
                  <a:schemeClr val="dk1"/>
                </a:solidFill>
                <a:latin typeface="Arial"/>
                <a:ea typeface="Arial"/>
                <a:cs typeface="Arial"/>
                <a:sym typeface="Arial"/>
              </a:rPr>
              <a:t>Nature</a:t>
            </a:r>
            <a:r>
              <a:rPr lang="en-US" sz="1100">
                <a:solidFill>
                  <a:schemeClr val="dk1"/>
                </a:solidFill>
                <a:latin typeface="Arial"/>
                <a:ea typeface="Arial"/>
                <a:cs typeface="Arial"/>
                <a:sym typeface="Arial"/>
              </a:rPr>
              <a:t>. </a:t>
            </a:r>
            <a:r>
              <a:rPr b="1" lang="en-US" sz="1100">
                <a:solidFill>
                  <a:schemeClr val="dk1"/>
                </a:solidFill>
                <a:latin typeface="Arial"/>
                <a:ea typeface="Arial"/>
                <a:cs typeface="Arial"/>
                <a:sym typeface="Arial"/>
              </a:rPr>
              <a:t>526</a:t>
            </a:r>
            <a:r>
              <a:rPr lang="en-US" sz="1100">
                <a:solidFill>
                  <a:schemeClr val="dk1"/>
                </a:solidFill>
                <a:latin typeface="Arial"/>
                <a:ea typeface="Arial"/>
                <a:cs typeface="Arial"/>
                <a:sym typeface="Arial"/>
              </a:rPr>
              <a:t> (7571): 68–74.</a:t>
            </a:r>
            <a:r>
              <a:rPr lang="en-US" sz="1100">
                <a:solidFill>
                  <a:schemeClr val="dk1"/>
                </a:solidFill>
                <a:uFill>
                  <a:noFill/>
                </a:uFill>
                <a:latin typeface="Arial"/>
                <a:ea typeface="Arial"/>
                <a:cs typeface="Arial"/>
                <a:sym typeface="Arial"/>
                <a:hlinkClick r:id="rId5"/>
              </a:rPr>
              <a:t> </a:t>
            </a:r>
            <a:r>
              <a:rPr lang="en-US" sz="1100" u="sng">
                <a:solidFill>
                  <a:schemeClr val="hlink"/>
                </a:solidFill>
                <a:latin typeface="Arial"/>
                <a:ea typeface="Arial"/>
                <a:cs typeface="Arial"/>
                <a:sym typeface="Arial"/>
                <a:hlinkClick r:id="rId6"/>
              </a:rPr>
              <a:t>Bibcode</a:t>
            </a:r>
            <a:r>
              <a:rPr lang="en-US" sz="1100">
                <a:solidFill>
                  <a:schemeClr val="dk1"/>
                </a:solidFill>
                <a:latin typeface="Arial"/>
                <a:ea typeface="Arial"/>
                <a:cs typeface="Arial"/>
                <a:sym typeface="Arial"/>
              </a:rPr>
              <a:t>:</a:t>
            </a:r>
            <a:r>
              <a:rPr lang="en-US" sz="1100" u="sng">
                <a:solidFill>
                  <a:schemeClr val="hlink"/>
                </a:solidFill>
                <a:latin typeface="Arial"/>
                <a:ea typeface="Arial"/>
                <a:cs typeface="Arial"/>
                <a:sym typeface="Arial"/>
                <a:hlinkClick r:id="rId7"/>
              </a:rPr>
              <a:t>2015Natur.526...68T</a:t>
            </a:r>
            <a:r>
              <a:rPr lang="en-US" sz="1100">
                <a:solidFill>
                  <a:schemeClr val="dk1"/>
                </a:solidFill>
                <a:latin typeface="Arial"/>
                <a:ea typeface="Arial"/>
                <a:cs typeface="Arial"/>
                <a:sym typeface="Arial"/>
              </a:rPr>
              <a:t>.</a:t>
            </a:r>
            <a:r>
              <a:rPr lang="en-US" sz="1100">
                <a:solidFill>
                  <a:schemeClr val="dk1"/>
                </a:solidFill>
                <a:uFill>
                  <a:noFill/>
                </a:uFill>
                <a:latin typeface="Arial"/>
                <a:ea typeface="Arial"/>
                <a:cs typeface="Arial"/>
                <a:sym typeface="Arial"/>
                <a:hlinkClick r:id="rId8"/>
              </a:rPr>
              <a:t> </a:t>
            </a:r>
            <a:r>
              <a:rPr lang="en-US" sz="1100" u="sng">
                <a:solidFill>
                  <a:schemeClr val="hlink"/>
                </a:solidFill>
                <a:latin typeface="Arial"/>
                <a:ea typeface="Arial"/>
                <a:cs typeface="Arial"/>
                <a:sym typeface="Arial"/>
                <a:hlinkClick r:id="rId9"/>
              </a:rPr>
              <a:t>doi</a:t>
            </a:r>
            <a:r>
              <a:rPr lang="en-US" sz="1100">
                <a:solidFill>
                  <a:schemeClr val="dk1"/>
                </a:solidFill>
                <a:latin typeface="Arial"/>
                <a:ea typeface="Arial"/>
                <a:cs typeface="Arial"/>
                <a:sym typeface="Arial"/>
              </a:rPr>
              <a:t>:</a:t>
            </a:r>
            <a:r>
              <a:rPr lang="en-US" sz="1100" u="sng">
                <a:solidFill>
                  <a:schemeClr val="hlink"/>
                </a:solidFill>
                <a:latin typeface="Arial"/>
                <a:ea typeface="Arial"/>
                <a:cs typeface="Arial"/>
                <a:sym typeface="Arial"/>
                <a:hlinkClick r:id="rId10"/>
              </a:rPr>
              <a:t>10.1038/nature15393</a:t>
            </a:r>
            <a:r>
              <a:rPr lang="en-US" sz="1100">
                <a:solidFill>
                  <a:schemeClr val="dk1"/>
                </a:solidFill>
                <a:latin typeface="Arial"/>
                <a:ea typeface="Arial"/>
                <a:cs typeface="Arial"/>
                <a:sym typeface="Arial"/>
              </a:rPr>
              <a:t>.</a:t>
            </a:r>
            <a:r>
              <a:rPr lang="en-US" sz="1100">
                <a:solidFill>
                  <a:schemeClr val="dk1"/>
                </a:solidFill>
                <a:uFill>
                  <a:noFill/>
                </a:uFill>
                <a:latin typeface="Arial"/>
                <a:ea typeface="Arial"/>
                <a:cs typeface="Arial"/>
                <a:sym typeface="Arial"/>
                <a:hlinkClick r:id="rId11"/>
              </a:rPr>
              <a:t> </a:t>
            </a:r>
            <a:r>
              <a:rPr lang="en-US" sz="1100" u="sng">
                <a:solidFill>
                  <a:schemeClr val="hlink"/>
                </a:solidFill>
                <a:latin typeface="Arial"/>
                <a:ea typeface="Arial"/>
                <a:cs typeface="Arial"/>
                <a:sym typeface="Arial"/>
                <a:hlinkClick r:id="rId12"/>
              </a:rPr>
              <a:t>PMC</a:t>
            </a:r>
            <a:r>
              <a:rPr lang="en-US" sz="1100">
                <a:solidFill>
                  <a:schemeClr val="dk1"/>
                </a:solidFill>
                <a:latin typeface="Arial"/>
                <a:ea typeface="Arial"/>
                <a:cs typeface="Arial"/>
                <a:sym typeface="Arial"/>
              </a:rPr>
              <a:t> </a:t>
            </a:r>
            <a:r>
              <a:rPr lang="en-US" sz="1100" u="sng">
                <a:solidFill>
                  <a:schemeClr val="hlink"/>
                </a:solidFill>
                <a:latin typeface="Arial"/>
                <a:ea typeface="Arial"/>
                <a:cs typeface="Arial"/>
                <a:sym typeface="Arial"/>
                <a:hlinkClick r:id="rId13"/>
              </a:rPr>
              <a:t>4750478</a:t>
            </a:r>
            <a:r>
              <a:rPr lang="en-US" sz="1100">
                <a:solidFill>
                  <a:schemeClr val="dk1"/>
                </a:solidFill>
                <a:latin typeface="Arial"/>
                <a:ea typeface="Arial"/>
                <a:cs typeface="Arial"/>
                <a:sym typeface="Arial"/>
              </a:rPr>
              <a:t>.</a:t>
            </a:r>
            <a:r>
              <a:rPr lang="en-US" sz="1100">
                <a:solidFill>
                  <a:schemeClr val="dk1"/>
                </a:solidFill>
                <a:uFill>
                  <a:noFill/>
                </a:uFill>
                <a:latin typeface="Arial"/>
                <a:ea typeface="Arial"/>
                <a:cs typeface="Arial"/>
                <a:sym typeface="Arial"/>
                <a:hlinkClick r:id="rId14"/>
              </a:rPr>
              <a:t> </a:t>
            </a:r>
            <a:r>
              <a:rPr lang="en-US" sz="1100" u="sng">
                <a:solidFill>
                  <a:schemeClr val="hlink"/>
                </a:solidFill>
                <a:latin typeface="Arial"/>
                <a:ea typeface="Arial"/>
                <a:cs typeface="Arial"/>
                <a:sym typeface="Arial"/>
                <a:hlinkClick r:id="rId15"/>
              </a:rPr>
              <a:t>PMID</a:t>
            </a:r>
            <a:r>
              <a:rPr lang="en-US" sz="1100">
                <a:solidFill>
                  <a:schemeClr val="dk1"/>
                </a:solidFill>
                <a:latin typeface="Arial"/>
                <a:ea typeface="Arial"/>
                <a:cs typeface="Arial"/>
                <a:sym typeface="Arial"/>
              </a:rPr>
              <a:t> </a:t>
            </a:r>
            <a:r>
              <a:rPr lang="en-US" sz="1100" u="sng">
                <a:solidFill>
                  <a:schemeClr val="hlink"/>
                </a:solidFill>
                <a:latin typeface="Arial"/>
                <a:ea typeface="Arial"/>
                <a:cs typeface="Arial"/>
                <a:sym typeface="Arial"/>
                <a:hlinkClick r:id="rId16"/>
              </a:rPr>
              <a:t>26432245</a:t>
            </a:r>
            <a:r>
              <a:rPr lang="en-US" sz="1100">
                <a:solidFill>
                  <a:schemeClr val="dk1"/>
                </a:solidFill>
                <a:latin typeface="Arial"/>
                <a:ea typeface="Arial"/>
                <a:cs typeface="Arial"/>
                <a:sym typeface="Arial"/>
              </a:rPr>
              <a:t>.</a:t>
            </a:r>
            <a:endParaRPr i="1" sz="1400"/>
          </a:p>
          <a:p>
            <a:pPr indent="-157480" lvl="1" marL="384048" rtl="0" algn="l">
              <a:lnSpc>
                <a:spcPct val="90000"/>
              </a:lnSpc>
              <a:spcBef>
                <a:spcPts val="0"/>
              </a:spcBef>
              <a:spcAft>
                <a:spcPts val="0"/>
              </a:spcAft>
              <a:buSzPts val="1400"/>
              <a:buChar char="◦"/>
            </a:pPr>
            <a:r>
              <a:rPr i="1" lang="en-US" sz="1400"/>
              <a:t>Bancroft et. al. “Long-Term Storage of Information in DNA.” Science. 293, pp 1763-1765 (2001)</a:t>
            </a:r>
            <a:endParaRPr i="1" sz="1400"/>
          </a:p>
          <a:p>
            <a:pPr indent="-157480" lvl="1" marL="384048" rtl="0" algn="l">
              <a:lnSpc>
                <a:spcPct val="90000"/>
              </a:lnSpc>
              <a:spcBef>
                <a:spcPts val="0"/>
              </a:spcBef>
              <a:spcAft>
                <a:spcPts val="0"/>
              </a:spcAft>
              <a:buSzPts val="1400"/>
              <a:buChar char="◦"/>
            </a:pPr>
            <a:r>
              <a:rPr i="1" lang="en-US" sz="1400"/>
              <a:t>Bjornsson et al. Journal of the American Medical Association. 25 July 2008. Johns Hopkins Medical Institution. </a:t>
            </a:r>
            <a:endParaRPr i="1" sz="1400">
              <a:uFill>
                <a:noFill/>
              </a:uFill>
              <a:hlinkClick r:id="rId17"/>
            </a:endParaRPr>
          </a:p>
          <a:p>
            <a:pPr indent="-157480" lvl="1" marL="384048" rtl="0" algn="l">
              <a:lnSpc>
                <a:spcPct val="90000"/>
              </a:lnSpc>
              <a:spcBef>
                <a:spcPts val="600"/>
              </a:spcBef>
              <a:spcAft>
                <a:spcPts val="0"/>
              </a:spcAft>
              <a:buSzPts val="1400"/>
              <a:buChar char="◦"/>
            </a:pPr>
            <a:r>
              <a:rPr i="1" lang="en-US" sz="1400"/>
              <a:t>Chen, Yangyi; Peng, Bo; Wang, XiaoFeng; Tang, Haixu (2012). “Large-Scale Privacy-Preserving Mapping of Human Genomic Sequences on Hybrid Clouds”. School of Informatics and Computing, Indiana University.</a:t>
            </a:r>
            <a:endParaRPr i="1" sz="1400"/>
          </a:p>
          <a:p>
            <a:pPr indent="-157480" lvl="1" marL="384048" rtl="0" algn="l">
              <a:lnSpc>
                <a:spcPct val="90000"/>
              </a:lnSpc>
              <a:spcBef>
                <a:spcPts val="600"/>
              </a:spcBef>
              <a:spcAft>
                <a:spcPts val="0"/>
              </a:spcAft>
              <a:buSzPts val="1400"/>
              <a:buChar char="◦"/>
            </a:pPr>
            <a:r>
              <a:rPr i="1" lang="en-US" sz="1400"/>
              <a:t>Christley, Scott; Lu, Yiming; Li, Chen; Xie, Xiaohui (2009). "Human genomes as email attachments". Bioinformatics. </a:t>
            </a:r>
            <a:r>
              <a:rPr b="1" i="1" lang="en-US" sz="1400"/>
              <a:t>25</a:t>
            </a:r>
            <a:r>
              <a:rPr i="1" lang="en-US" sz="1400"/>
              <a:t> (2): 274–275. </a:t>
            </a:r>
            <a:r>
              <a:rPr i="1" lang="en-US" sz="1400" u="sng">
                <a:solidFill>
                  <a:schemeClr val="hlink"/>
                </a:solidFill>
                <a:hlinkClick r:id="rId18"/>
              </a:rPr>
              <a:t>doi</a:t>
            </a:r>
            <a:r>
              <a:rPr i="1" lang="en-US" sz="1400"/>
              <a:t>:</a:t>
            </a:r>
            <a:r>
              <a:rPr i="1" lang="en-US" sz="1400" u="sng">
                <a:solidFill>
                  <a:schemeClr val="hlink"/>
                </a:solidFill>
                <a:hlinkClick r:id="rId19"/>
              </a:rPr>
              <a:t>10.1093/bioinformatics/btn582</a:t>
            </a:r>
            <a:r>
              <a:rPr i="1" lang="en-US" sz="1400"/>
              <a:t>. </a:t>
            </a:r>
            <a:r>
              <a:rPr i="1" lang="en-US" sz="1400" u="sng">
                <a:solidFill>
                  <a:schemeClr val="hlink"/>
                </a:solidFill>
                <a:hlinkClick r:id="rId20"/>
              </a:rPr>
              <a:t>ISSN</a:t>
            </a:r>
            <a:r>
              <a:rPr i="1" lang="en-US" sz="1400"/>
              <a:t> </a:t>
            </a:r>
            <a:r>
              <a:rPr i="1" lang="en-US" sz="1400" u="sng">
                <a:solidFill>
                  <a:schemeClr val="hlink"/>
                </a:solidFill>
                <a:hlinkClick r:id="rId21"/>
              </a:rPr>
              <a:t>1460-2059</a:t>
            </a:r>
            <a:r>
              <a:rPr i="1" lang="en-US" sz="1400"/>
              <a:t>.</a:t>
            </a:r>
            <a:endParaRPr sz="1400"/>
          </a:p>
          <a:p>
            <a:pPr indent="-157480" lvl="1" marL="384048" rtl="0" algn="l">
              <a:spcBef>
                <a:spcPts val="600"/>
              </a:spcBef>
              <a:spcAft>
                <a:spcPts val="0"/>
              </a:spcAft>
              <a:buSzPts val="1400"/>
              <a:buChar char="◦"/>
            </a:pPr>
            <a:r>
              <a:rPr lang="en-US" sz="1400">
                <a:solidFill>
                  <a:schemeClr val="dk1"/>
                </a:solidFill>
              </a:rPr>
              <a:t>Drake JW, Charlesworth B, Charlesworth D, Crow JF (April 1998).</a:t>
            </a:r>
            <a:r>
              <a:rPr lang="en-US" sz="1400">
                <a:solidFill>
                  <a:schemeClr val="dk1"/>
                </a:solidFill>
                <a:uFill>
                  <a:noFill/>
                </a:uFill>
                <a:hlinkClick r:id="rId22"/>
              </a:rPr>
              <a:t> </a:t>
            </a:r>
            <a:r>
              <a:rPr lang="en-US" sz="1400" u="sng">
                <a:solidFill>
                  <a:schemeClr val="hlink"/>
                </a:solidFill>
                <a:hlinkClick r:id="rId23"/>
              </a:rPr>
              <a:t>"Rates of spontaneous mutation"</a:t>
            </a:r>
            <a:r>
              <a:rPr lang="en-US" sz="1400">
                <a:solidFill>
                  <a:schemeClr val="dk1"/>
                </a:solidFill>
              </a:rPr>
              <a:t>. </a:t>
            </a:r>
            <a:r>
              <a:rPr i="1" lang="en-US" sz="1400">
                <a:solidFill>
                  <a:schemeClr val="dk1"/>
                </a:solidFill>
              </a:rPr>
              <a:t>Genetics</a:t>
            </a:r>
            <a:r>
              <a:rPr lang="en-US" sz="1400">
                <a:solidFill>
                  <a:schemeClr val="dk1"/>
                </a:solidFill>
              </a:rPr>
              <a:t>. </a:t>
            </a:r>
            <a:r>
              <a:rPr b="1" lang="en-US" sz="1400">
                <a:solidFill>
                  <a:schemeClr val="dk1"/>
                </a:solidFill>
              </a:rPr>
              <a:t>148</a:t>
            </a:r>
            <a:r>
              <a:rPr lang="en-US" sz="1400">
                <a:solidFill>
                  <a:schemeClr val="dk1"/>
                </a:solidFill>
              </a:rPr>
              <a:t> (4): 1667–86.</a:t>
            </a:r>
            <a:r>
              <a:rPr lang="en-US" sz="1400">
                <a:solidFill>
                  <a:schemeClr val="dk1"/>
                </a:solidFill>
                <a:uFill>
                  <a:noFill/>
                </a:uFill>
                <a:hlinkClick r:id="rId24"/>
              </a:rPr>
              <a:t> </a:t>
            </a:r>
            <a:r>
              <a:rPr lang="en-US" sz="1400" u="sng">
                <a:solidFill>
                  <a:schemeClr val="hlink"/>
                </a:solidFill>
                <a:hlinkClick r:id="rId25"/>
              </a:rPr>
              <a:t>PMC</a:t>
            </a:r>
            <a:r>
              <a:rPr lang="en-US" sz="1400">
                <a:solidFill>
                  <a:schemeClr val="dk1"/>
                </a:solidFill>
              </a:rPr>
              <a:t> </a:t>
            </a:r>
            <a:r>
              <a:rPr lang="en-US" sz="1400" u="sng">
                <a:solidFill>
                  <a:schemeClr val="hlink"/>
                </a:solidFill>
                <a:hlinkClick r:id="rId26"/>
              </a:rPr>
              <a:t>1460098</a:t>
            </a:r>
            <a:r>
              <a:rPr lang="en-US" sz="1400">
                <a:solidFill>
                  <a:schemeClr val="dk1"/>
                </a:solidFill>
              </a:rPr>
              <a:t>.</a:t>
            </a:r>
            <a:r>
              <a:rPr lang="en-US" sz="1400">
                <a:solidFill>
                  <a:schemeClr val="dk1"/>
                </a:solidFill>
                <a:uFill>
                  <a:noFill/>
                </a:uFill>
                <a:hlinkClick r:id="rId27"/>
              </a:rPr>
              <a:t> </a:t>
            </a:r>
            <a:r>
              <a:rPr lang="en-US" sz="1400" u="sng">
                <a:solidFill>
                  <a:schemeClr val="hlink"/>
                </a:solidFill>
                <a:hlinkClick r:id="rId28"/>
              </a:rPr>
              <a:t>PMID</a:t>
            </a:r>
            <a:r>
              <a:rPr lang="en-US" sz="1400">
                <a:solidFill>
                  <a:schemeClr val="dk1"/>
                </a:solidFill>
              </a:rPr>
              <a:t> </a:t>
            </a:r>
            <a:r>
              <a:rPr lang="en-US" sz="1400" u="sng">
                <a:solidFill>
                  <a:schemeClr val="hlink"/>
                </a:solidFill>
                <a:hlinkClick r:id="rId29"/>
              </a:rPr>
              <a:t>9560386</a:t>
            </a:r>
            <a:r>
              <a:rPr lang="en-US" sz="1400">
                <a:solidFill>
                  <a:schemeClr val="dk1"/>
                </a:solidFill>
              </a:rPr>
              <a:t>.</a:t>
            </a:r>
            <a:endParaRPr i="1" sz="1400"/>
          </a:p>
          <a:p>
            <a:pPr indent="-157480" lvl="1" marL="384048" rtl="0" algn="l">
              <a:lnSpc>
                <a:spcPct val="90000"/>
              </a:lnSpc>
              <a:spcBef>
                <a:spcPts val="600"/>
              </a:spcBef>
              <a:spcAft>
                <a:spcPts val="0"/>
              </a:spcAft>
              <a:buSzPts val="1400"/>
              <a:buChar char="◦"/>
            </a:pPr>
            <a:r>
              <a:rPr i="1" lang="en-US" sz="1400"/>
              <a:t>Hosseini, Morteza; Pratas, Diogo; Pinho, Armando J. (2018). “Cryfa: a secure encryption tool for genomic data”. Bioinformatics. </a:t>
            </a:r>
            <a:r>
              <a:rPr b="1" i="1" lang="en-US" sz="1400"/>
              <a:t>35</a:t>
            </a:r>
            <a:r>
              <a:rPr i="1" lang="en-US" sz="1400"/>
              <a:t> (1): 146-158. doi: 10.1093/bioinformatics/bty645. </a:t>
            </a:r>
            <a:endParaRPr sz="1400"/>
          </a:p>
          <a:p>
            <a:pPr indent="-157480" lvl="1" marL="384048" rtl="0" algn="l">
              <a:lnSpc>
                <a:spcPct val="90000"/>
              </a:lnSpc>
              <a:spcBef>
                <a:spcPts val="600"/>
              </a:spcBef>
              <a:spcAft>
                <a:spcPts val="0"/>
              </a:spcAft>
              <a:buSzPts val="1400"/>
              <a:buChar char="◦"/>
            </a:pPr>
            <a:r>
              <a:rPr i="1" lang="en-US" sz="1400" u="sng">
                <a:solidFill>
                  <a:schemeClr val="hlink"/>
                </a:solidFill>
                <a:hlinkClick r:id="rId30"/>
              </a:rPr>
              <a:t>"Human Genome Project Completion: Frequently Asked Questions"</a:t>
            </a:r>
            <a:r>
              <a:rPr i="1" lang="en-US" sz="1400"/>
              <a:t>. National Human Genome Research Institute (NHGRI). Retrieved 2019-03-29.</a:t>
            </a:r>
            <a:endParaRPr i="1" sz="1400"/>
          </a:p>
          <a:p>
            <a:pPr indent="-157480" lvl="1" marL="384048" rtl="0" algn="l">
              <a:lnSpc>
                <a:spcPct val="90000"/>
              </a:lnSpc>
              <a:spcBef>
                <a:spcPts val="600"/>
              </a:spcBef>
              <a:spcAft>
                <a:spcPts val="0"/>
              </a:spcAft>
              <a:buSzPts val="1400"/>
              <a:buChar char="◦"/>
            </a:pPr>
            <a:r>
              <a:rPr lang="en-US" sz="1400">
                <a:solidFill>
                  <a:schemeClr val="dk1"/>
                </a:solidFill>
              </a:rPr>
              <a:t>Shendure J, Porreca GJ, Reppas NB, Lin X, McCutcheon JP, Rosenbaum AM, Wang MD, Zhang K, Mitra RD, Church GM (9 Sep 2005). "Accurate multiplex polony sequencing of an evolved bacterial genome". </a:t>
            </a:r>
            <a:r>
              <a:rPr i="1" lang="en-US" sz="1400">
                <a:solidFill>
                  <a:schemeClr val="dk1"/>
                </a:solidFill>
              </a:rPr>
              <a:t>Science</a:t>
            </a:r>
            <a:r>
              <a:rPr lang="en-US" sz="1400">
                <a:solidFill>
                  <a:schemeClr val="dk1"/>
                </a:solidFill>
              </a:rPr>
              <a:t>. </a:t>
            </a:r>
            <a:r>
              <a:rPr b="1" lang="en-US" sz="1400">
                <a:solidFill>
                  <a:schemeClr val="dk1"/>
                </a:solidFill>
              </a:rPr>
              <a:t>309</a:t>
            </a:r>
            <a:r>
              <a:rPr lang="en-US" sz="1400">
                <a:solidFill>
                  <a:schemeClr val="dk1"/>
                </a:solidFill>
              </a:rPr>
              <a:t> (5741): 1728–32.</a:t>
            </a:r>
            <a:r>
              <a:rPr lang="en-US" sz="1400">
                <a:solidFill>
                  <a:schemeClr val="dk1"/>
                </a:solidFill>
                <a:uFill>
                  <a:noFill/>
                </a:uFill>
                <a:hlinkClick r:id="rId31"/>
              </a:rPr>
              <a:t> </a:t>
            </a:r>
            <a:r>
              <a:rPr lang="en-US" sz="1400" u="sng">
                <a:solidFill>
                  <a:schemeClr val="hlink"/>
                </a:solidFill>
                <a:hlinkClick r:id="rId32"/>
              </a:rPr>
              <a:t>Bibcode</a:t>
            </a:r>
            <a:r>
              <a:rPr lang="en-US" sz="1400">
                <a:solidFill>
                  <a:schemeClr val="dk1"/>
                </a:solidFill>
              </a:rPr>
              <a:t>:</a:t>
            </a:r>
            <a:r>
              <a:rPr lang="en-US" sz="1400" u="sng">
                <a:solidFill>
                  <a:schemeClr val="hlink"/>
                </a:solidFill>
                <a:hlinkClick r:id="rId33"/>
              </a:rPr>
              <a:t>2005Sci...309.1728S</a:t>
            </a:r>
            <a:r>
              <a:rPr lang="en-US" sz="1400">
                <a:solidFill>
                  <a:schemeClr val="dk1"/>
                </a:solidFill>
              </a:rPr>
              <a:t>.</a:t>
            </a:r>
            <a:r>
              <a:rPr lang="en-US" sz="1400">
                <a:solidFill>
                  <a:schemeClr val="dk1"/>
                </a:solidFill>
                <a:uFill>
                  <a:noFill/>
                </a:uFill>
                <a:hlinkClick r:id="rId34"/>
              </a:rPr>
              <a:t> </a:t>
            </a:r>
            <a:r>
              <a:rPr lang="en-US" sz="1400" u="sng">
                <a:solidFill>
                  <a:schemeClr val="hlink"/>
                </a:solidFill>
                <a:hlinkClick r:id="rId35"/>
              </a:rPr>
              <a:t>doi</a:t>
            </a:r>
            <a:r>
              <a:rPr lang="en-US" sz="1400">
                <a:solidFill>
                  <a:schemeClr val="dk1"/>
                </a:solidFill>
              </a:rPr>
              <a:t>:</a:t>
            </a:r>
            <a:r>
              <a:rPr lang="en-US" sz="1400" u="sng">
                <a:solidFill>
                  <a:schemeClr val="hlink"/>
                </a:solidFill>
                <a:hlinkClick r:id="rId36"/>
              </a:rPr>
              <a:t>10.1126/science.1117389</a:t>
            </a:r>
            <a:r>
              <a:rPr lang="en-US" sz="1400">
                <a:solidFill>
                  <a:schemeClr val="dk1"/>
                </a:solidFill>
              </a:rPr>
              <a:t>.</a:t>
            </a:r>
            <a:r>
              <a:rPr lang="en-US" sz="1400">
                <a:solidFill>
                  <a:schemeClr val="dk1"/>
                </a:solidFill>
                <a:uFill>
                  <a:noFill/>
                </a:uFill>
                <a:hlinkClick r:id="rId37"/>
              </a:rPr>
              <a:t> </a:t>
            </a:r>
            <a:r>
              <a:rPr lang="en-US" sz="1400" u="sng">
                <a:solidFill>
                  <a:schemeClr val="hlink"/>
                </a:solidFill>
                <a:hlinkClick r:id="rId38"/>
              </a:rPr>
              <a:t>PMID</a:t>
            </a:r>
            <a:r>
              <a:rPr lang="en-US" sz="1400">
                <a:solidFill>
                  <a:schemeClr val="dk1"/>
                </a:solidFill>
              </a:rPr>
              <a:t> </a:t>
            </a:r>
            <a:r>
              <a:rPr lang="en-US" sz="1400" u="sng">
                <a:solidFill>
                  <a:schemeClr val="hlink"/>
                </a:solidFill>
                <a:hlinkClick r:id="rId39"/>
              </a:rPr>
              <a:t>16081699</a:t>
            </a:r>
            <a:r>
              <a:rPr lang="en-US" sz="1400">
                <a:solidFill>
                  <a:schemeClr val="dk1"/>
                </a:solidFill>
              </a:rPr>
              <a:t>.</a:t>
            </a:r>
            <a:endParaRPr sz="1400">
              <a:solidFill>
                <a:schemeClr val="dk1"/>
              </a:solidFill>
            </a:endParaRPr>
          </a:p>
          <a:p>
            <a:pPr indent="-157480" lvl="1" marL="384048" rtl="0" algn="l">
              <a:lnSpc>
                <a:spcPct val="90000"/>
              </a:lnSpc>
              <a:spcBef>
                <a:spcPts val="600"/>
              </a:spcBef>
              <a:spcAft>
                <a:spcPts val="0"/>
              </a:spcAft>
              <a:buClr>
                <a:schemeClr val="dk1"/>
              </a:buClr>
              <a:buSzPts val="1400"/>
              <a:buChar char="◦"/>
            </a:pPr>
            <a:r>
              <a:rPr lang="en-US" sz="1400">
                <a:solidFill>
                  <a:schemeClr val="dk1"/>
                </a:solidFill>
              </a:rPr>
              <a:t>https://www.news-medical.net/news/20171130/New-software-could-make-real-time-DNA-authentication-a-reality.aspx</a:t>
            </a:r>
            <a:endParaRPr sz="1400">
              <a:solidFill>
                <a:schemeClr val="dk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3" name="Shape 143"/>
        <p:cNvGrpSpPr/>
        <p:nvPr/>
      </p:nvGrpSpPr>
      <p:grpSpPr>
        <a:xfrm>
          <a:off x="0" y="0"/>
          <a:ext cx="0" cy="0"/>
          <a:chOff x="0" y="0"/>
          <a:chExt cx="0" cy="0"/>
        </a:xfrm>
      </p:grpSpPr>
      <p:sp>
        <p:nvSpPr>
          <p:cNvPr id="144" name="Google Shape;144;p20"/>
          <p:cNvSpPr txBox="1"/>
          <p:nvPr>
            <p:ph type="title"/>
          </p:nvPr>
        </p:nvSpPr>
        <p:spPr>
          <a:xfrm>
            <a:off x="605399" y="1286975"/>
            <a:ext cx="11125200" cy="1450800"/>
          </a:xfrm>
          <a:prstGeom prst="rect">
            <a:avLst/>
          </a:prstGeom>
          <a:noFill/>
          <a:ln>
            <a:noFill/>
          </a:ln>
        </p:spPr>
        <p:txBody>
          <a:bodyPr anchorCtr="0" anchor="b" bIns="45700" lIns="91425" spcFirstLastPara="1" rIns="91425" wrap="square" tIns="45700">
            <a:noAutofit/>
          </a:bodyPr>
          <a:lstStyle/>
          <a:p>
            <a:pPr indent="0" lvl="0" marL="0" rtl="0" algn="l">
              <a:lnSpc>
                <a:spcPct val="85000"/>
              </a:lnSpc>
              <a:spcBef>
                <a:spcPts val="0"/>
              </a:spcBef>
              <a:spcAft>
                <a:spcPts val="0"/>
              </a:spcAft>
              <a:buClr>
                <a:schemeClr val="dk1"/>
              </a:buClr>
              <a:buSzPts val="1100"/>
              <a:buFont typeface="Arial"/>
              <a:buNone/>
            </a:pPr>
            <a:r>
              <a:rPr lang="en-US" sz="2600">
                <a:solidFill>
                  <a:schemeClr val="dk1"/>
                </a:solidFill>
                <a:latin typeface="Arial"/>
                <a:ea typeface="Arial"/>
                <a:cs typeface="Arial"/>
                <a:sym typeface="Arial"/>
              </a:rPr>
              <a:t>pre-requisite of </a:t>
            </a:r>
            <a:r>
              <a:rPr lang="en-US" sz="2600">
                <a:solidFill>
                  <a:schemeClr val="dk1"/>
                </a:solidFill>
                <a:latin typeface="Arial"/>
                <a:ea typeface="Arial"/>
                <a:cs typeface="Arial"/>
                <a:sym typeface="Arial"/>
              </a:rPr>
              <a:t> BATM</a:t>
            </a:r>
            <a:endParaRPr sz="2600">
              <a:solidFill>
                <a:schemeClr val="dk1"/>
              </a:solidFill>
              <a:latin typeface="Arial"/>
              <a:ea typeface="Arial"/>
              <a:cs typeface="Arial"/>
              <a:sym typeface="Arial"/>
            </a:endParaRPr>
          </a:p>
          <a:p>
            <a:pPr indent="0" lvl="0" marL="0" rtl="0" algn="l">
              <a:lnSpc>
                <a:spcPct val="85000"/>
              </a:lnSpc>
              <a:spcBef>
                <a:spcPts val="0"/>
              </a:spcBef>
              <a:spcAft>
                <a:spcPts val="0"/>
              </a:spcAft>
              <a:buClr>
                <a:schemeClr val="dk1"/>
              </a:buClr>
              <a:buSzPts val="1100"/>
              <a:buFont typeface="Arial"/>
              <a:buNone/>
            </a:pPr>
            <a:r>
              <a:t/>
            </a:r>
            <a:endParaRPr sz="3700"/>
          </a:p>
          <a:p>
            <a:pPr indent="0" lvl="0" marL="0" rtl="0" algn="l">
              <a:lnSpc>
                <a:spcPct val="85000"/>
              </a:lnSpc>
              <a:spcBef>
                <a:spcPts val="0"/>
              </a:spcBef>
              <a:spcAft>
                <a:spcPts val="0"/>
              </a:spcAft>
              <a:buClr>
                <a:srgbClr val="3F3F3F"/>
              </a:buClr>
              <a:buSzPts val="4800"/>
              <a:buFont typeface="Calibri"/>
              <a:buNone/>
            </a:pPr>
            <a:r>
              <a:t/>
            </a:r>
            <a:endParaRPr/>
          </a:p>
        </p:txBody>
      </p:sp>
      <p:sp>
        <p:nvSpPr>
          <p:cNvPr id="145" name="Google Shape;145;p20"/>
          <p:cNvSpPr txBox="1"/>
          <p:nvPr>
            <p:ph idx="1" type="body"/>
          </p:nvPr>
        </p:nvSpPr>
        <p:spPr>
          <a:xfrm>
            <a:off x="902925" y="1782875"/>
            <a:ext cx="9996900" cy="4107600"/>
          </a:xfrm>
          <a:prstGeom prst="rect">
            <a:avLst/>
          </a:prstGeom>
          <a:noFill/>
          <a:ln>
            <a:noFill/>
          </a:ln>
        </p:spPr>
        <p:txBody>
          <a:bodyPr anchorCtr="0" anchor="t" bIns="45700" lIns="0" spcFirstLastPara="1" rIns="0" wrap="square" tIns="45700">
            <a:noAutofit/>
          </a:bodyPr>
          <a:lstStyle/>
          <a:p>
            <a:pPr indent="0" lvl="0" marL="0" rtl="0" algn="l">
              <a:lnSpc>
                <a:spcPct val="100000"/>
              </a:lnSpc>
              <a:spcBef>
                <a:spcPts val="0"/>
              </a:spcBef>
              <a:spcAft>
                <a:spcPts val="0"/>
              </a:spcAft>
              <a:buNone/>
            </a:pPr>
            <a:r>
              <a:t/>
            </a:r>
            <a:endParaRPr>
              <a:solidFill>
                <a:schemeClr val="dk1"/>
              </a:solidFill>
              <a:latin typeface="Arial"/>
              <a:ea typeface="Arial"/>
              <a:cs typeface="Arial"/>
              <a:sym typeface="Arial"/>
            </a:endParaRPr>
          </a:p>
          <a:p>
            <a:pPr indent="-393700" lvl="0" marL="457200" rtl="0" algn="l">
              <a:lnSpc>
                <a:spcPct val="100000"/>
              </a:lnSpc>
              <a:spcBef>
                <a:spcPts val="0"/>
              </a:spcBef>
              <a:spcAft>
                <a:spcPts val="0"/>
              </a:spcAft>
              <a:buClr>
                <a:schemeClr val="dk1"/>
              </a:buClr>
              <a:buSzPts val="2600"/>
              <a:buFont typeface="Arial"/>
              <a:buChar char="❖"/>
            </a:pPr>
            <a:r>
              <a:rPr lang="en-US" sz="2800">
                <a:solidFill>
                  <a:schemeClr val="dk1"/>
                </a:solidFill>
                <a:latin typeface="Arial"/>
                <a:ea typeface="Arial"/>
                <a:cs typeface="Arial"/>
                <a:sym typeface="Arial"/>
              </a:rPr>
              <a:t>network service model</a:t>
            </a:r>
            <a:endParaRPr sz="2800">
              <a:solidFill>
                <a:schemeClr val="dk1"/>
              </a:solidFill>
              <a:latin typeface="Arial"/>
              <a:ea typeface="Arial"/>
              <a:cs typeface="Arial"/>
              <a:sym typeface="Arial"/>
            </a:endParaRPr>
          </a:p>
          <a:p>
            <a:pPr indent="0" lvl="0" marL="0" rtl="0" algn="l">
              <a:lnSpc>
                <a:spcPct val="100000"/>
              </a:lnSpc>
              <a:spcBef>
                <a:spcPts val="0"/>
              </a:spcBef>
              <a:spcAft>
                <a:spcPts val="0"/>
              </a:spcAft>
              <a:buNone/>
            </a:pPr>
            <a:r>
              <a:t/>
            </a:r>
            <a:endParaRPr sz="2800">
              <a:solidFill>
                <a:schemeClr val="dk1"/>
              </a:solidFill>
              <a:latin typeface="Arial"/>
              <a:ea typeface="Arial"/>
              <a:cs typeface="Arial"/>
              <a:sym typeface="Arial"/>
            </a:endParaRPr>
          </a:p>
          <a:p>
            <a:pPr indent="0" lvl="0" marL="0" rtl="0" algn="l">
              <a:spcBef>
                <a:spcPts val="1400"/>
              </a:spcBef>
              <a:spcAft>
                <a:spcPts val="0"/>
              </a:spcAft>
              <a:buClr>
                <a:schemeClr val="dk1"/>
              </a:buClr>
              <a:buSzPts val="1100"/>
              <a:buFont typeface="Arial"/>
              <a:buNone/>
            </a:pPr>
            <a:r>
              <a:rPr b="1" lang="en-US" sz="3000">
                <a:solidFill>
                  <a:schemeClr val="dk1"/>
                </a:solidFill>
                <a:latin typeface="Arial"/>
                <a:ea typeface="Arial"/>
                <a:cs typeface="Arial"/>
                <a:sym typeface="Arial"/>
              </a:rPr>
              <a:t>     G = (V,E)  </a:t>
            </a:r>
            <a:r>
              <a:rPr lang="en-US" sz="2100">
                <a:solidFill>
                  <a:srgbClr val="FF0000"/>
                </a:solidFill>
                <a:latin typeface="Arial"/>
                <a:ea typeface="Arial"/>
                <a:cs typeface="Arial"/>
                <a:sym typeface="Arial"/>
              </a:rPr>
              <a:t> (Vertex describing a Node, Edge links two nodes)</a:t>
            </a:r>
            <a:endParaRPr sz="2800">
              <a:solidFill>
                <a:schemeClr val="dk1"/>
              </a:solidFill>
              <a:latin typeface="Arial"/>
              <a:ea typeface="Arial"/>
              <a:cs typeface="Arial"/>
              <a:sym typeface="Arial"/>
            </a:endParaRPr>
          </a:p>
          <a:p>
            <a:pPr indent="0" lvl="0" marL="457200" rtl="0" algn="l">
              <a:lnSpc>
                <a:spcPct val="100000"/>
              </a:lnSpc>
              <a:spcBef>
                <a:spcPts val="0"/>
              </a:spcBef>
              <a:spcAft>
                <a:spcPts val="0"/>
              </a:spcAft>
              <a:buNone/>
            </a:pPr>
            <a:r>
              <a:t/>
            </a:r>
            <a:endParaRPr>
              <a:solidFill>
                <a:schemeClr val="dk1"/>
              </a:solidFill>
              <a:latin typeface="Arial"/>
              <a:ea typeface="Arial"/>
              <a:cs typeface="Arial"/>
              <a:sym typeface="Arial"/>
            </a:endParaRPr>
          </a:p>
          <a:p>
            <a:pPr indent="0" lvl="0" marL="0" rtl="0" algn="l">
              <a:spcBef>
                <a:spcPts val="1200"/>
              </a:spcBef>
              <a:spcAft>
                <a:spcPts val="200"/>
              </a:spcAft>
              <a:buNone/>
            </a:pPr>
            <a:r>
              <a:t/>
            </a:r>
            <a:endParaRPr b="1" sz="25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9" name="Shape 149"/>
        <p:cNvGrpSpPr/>
        <p:nvPr/>
      </p:nvGrpSpPr>
      <p:grpSpPr>
        <a:xfrm>
          <a:off x="0" y="0"/>
          <a:ext cx="0" cy="0"/>
          <a:chOff x="0" y="0"/>
          <a:chExt cx="0" cy="0"/>
        </a:xfrm>
      </p:grpSpPr>
      <p:sp>
        <p:nvSpPr>
          <p:cNvPr id="150" name="Google Shape;150;p21"/>
          <p:cNvSpPr txBox="1"/>
          <p:nvPr>
            <p:ph type="title"/>
          </p:nvPr>
        </p:nvSpPr>
        <p:spPr>
          <a:xfrm>
            <a:off x="605399" y="1286975"/>
            <a:ext cx="11125200" cy="1450800"/>
          </a:xfrm>
          <a:prstGeom prst="rect">
            <a:avLst/>
          </a:prstGeom>
          <a:noFill/>
          <a:ln>
            <a:noFill/>
          </a:ln>
        </p:spPr>
        <p:txBody>
          <a:bodyPr anchorCtr="0" anchor="b" bIns="45700" lIns="91425" spcFirstLastPara="1" rIns="91425" wrap="square" tIns="45700">
            <a:noAutofit/>
          </a:bodyPr>
          <a:lstStyle/>
          <a:p>
            <a:pPr indent="0" lvl="0" marL="0" rtl="0" algn="l">
              <a:lnSpc>
                <a:spcPct val="85000"/>
              </a:lnSpc>
              <a:spcBef>
                <a:spcPts val="0"/>
              </a:spcBef>
              <a:spcAft>
                <a:spcPts val="0"/>
              </a:spcAft>
              <a:buClr>
                <a:schemeClr val="dk1"/>
              </a:buClr>
              <a:buSzPts val="1100"/>
              <a:buFont typeface="Arial"/>
              <a:buNone/>
            </a:pPr>
            <a:r>
              <a:t/>
            </a:r>
            <a:endParaRPr sz="2600">
              <a:solidFill>
                <a:schemeClr val="dk1"/>
              </a:solidFill>
              <a:latin typeface="Arial"/>
              <a:ea typeface="Arial"/>
              <a:cs typeface="Arial"/>
              <a:sym typeface="Arial"/>
            </a:endParaRPr>
          </a:p>
          <a:p>
            <a:pPr indent="0" lvl="0" marL="0" rtl="0" algn="l">
              <a:lnSpc>
                <a:spcPct val="85000"/>
              </a:lnSpc>
              <a:spcBef>
                <a:spcPts val="0"/>
              </a:spcBef>
              <a:spcAft>
                <a:spcPts val="0"/>
              </a:spcAft>
              <a:buClr>
                <a:schemeClr val="dk1"/>
              </a:buClr>
              <a:buSzPts val="1100"/>
              <a:buFont typeface="Arial"/>
              <a:buNone/>
            </a:pPr>
            <a:r>
              <a:t/>
            </a:r>
            <a:endParaRPr sz="3700"/>
          </a:p>
          <a:p>
            <a:pPr indent="0" lvl="0" marL="0" rtl="0" algn="l">
              <a:lnSpc>
                <a:spcPct val="85000"/>
              </a:lnSpc>
              <a:spcBef>
                <a:spcPts val="0"/>
              </a:spcBef>
              <a:spcAft>
                <a:spcPts val="0"/>
              </a:spcAft>
              <a:buClr>
                <a:srgbClr val="3F3F3F"/>
              </a:buClr>
              <a:buSzPts val="4800"/>
              <a:buFont typeface="Calibri"/>
              <a:buNone/>
            </a:pPr>
            <a:r>
              <a:t/>
            </a:r>
            <a:endParaRPr/>
          </a:p>
        </p:txBody>
      </p:sp>
      <p:sp>
        <p:nvSpPr>
          <p:cNvPr id="151" name="Google Shape;151;p21"/>
          <p:cNvSpPr txBox="1"/>
          <p:nvPr>
            <p:ph idx="1" type="body"/>
          </p:nvPr>
        </p:nvSpPr>
        <p:spPr>
          <a:xfrm>
            <a:off x="605400" y="834875"/>
            <a:ext cx="11634900" cy="3420000"/>
          </a:xfrm>
          <a:prstGeom prst="rect">
            <a:avLst/>
          </a:prstGeom>
          <a:noFill/>
          <a:ln>
            <a:noFill/>
          </a:ln>
        </p:spPr>
        <p:txBody>
          <a:bodyPr anchorCtr="0" anchor="t" bIns="45700" lIns="0" spcFirstLastPara="1" rIns="0" wrap="square" tIns="45700">
            <a:noAutofit/>
          </a:bodyPr>
          <a:lstStyle/>
          <a:p>
            <a:pPr indent="0" lvl="0" marL="0" rtl="0" algn="l">
              <a:spcBef>
                <a:spcPts val="1400"/>
              </a:spcBef>
              <a:spcAft>
                <a:spcPts val="0"/>
              </a:spcAft>
              <a:buClr>
                <a:schemeClr val="dk1"/>
              </a:buClr>
              <a:buSzPts val="1100"/>
              <a:buFont typeface="Arial"/>
              <a:buNone/>
            </a:pPr>
            <a:r>
              <a:rPr lang="en-US" sz="2700">
                <a:solidFill>
                  <a:schemeClr val="dk1"/>
                </a:solidFill>
                <a:latin typeface="Arial"/>
                <a:ea typeface="Arial"/>
                <a:cs typeface="Arial"/>
                <a:sym typeface="Arial"/>
              </a:rPr>
              <a:t>   </a:t>
            </a:r>
            <a:r>
              <a:rPr lang="en-US" sz="2700">
                <a:solidFill>
                  <a:schemeClr val="dk1"/>
                </a:solidFill>
                <a:latin typeface="Arial"/>
                <a:ea typeface="Arial"/>
                <a:cs typeface="Arial"/>
                <a:sym typeface="Arial"/>
              </a:rPr>
              <a:t>Network services model:</a:t>
            </a:r>
            <a:endParaRPr sz="2700">
              <a:solidFill>
                <a:schemeClr val="dk1"/>
              </a:solidFill>
              <a:latin typeface="Arial"/>
              <a:ea typeface="Arial"/>
              <a:cs typeface="Arial"/>
              <a:sym typeface="Arial"/>
            </a:endParaRPr>
          </a:p>
          <a:p>
            <a:pPr indent="0" lvl="0" marL="0" rtl="0" algn="l">
              <a:lnSpc>
                <a:spcPct val="90000"/>
              </a:lnSpc>
              <a:spcBef>
                <a:spcPts val="1400"/>
              </a:spcBef>
              <a:spcAft>
                <a:spcPts val="0"/>
              </a:spcAft>
              <a:buNone/>
            </a:pPr>
            <a:r>
              <a:rPr lang="en-US">
                <a:solidFill>
                  <a:schemeClr val="dk1"/>
                </a:solidFill>
                <a:latin typeface="Arial"/>
                <a:ea typeface="Arial"/>
                <a:cs typeface="Arial"/>
                <a:sym typeface="Arial"/>
              </a:rPr>
              <a:t> </a:t>
            </a:r>
            <a:r>
              <a:rPr b="1" lang="en-US" sz="3000">
                <a:solidFill>
                  <a:schemeClr val="dk1"/>
                </a:solidFill>
                <a:latin typeface="Arial"/>
                <a:ea typeface="Arial"/>
                <a:cs typeface="Arial"/>
                <a:sym typeface="Arial"/>
              </a:rPr>
              <a:t>  </a:t>
            </a:r>
            <a:endParaRPr b="1" sz="3000">
              <a:solidFill>
                <a:schemeClr val="dk1"/>
              </a:solidFill>
              <a:latin typeface="Arial"/>
              <a:ea typeface="Arial"/>
              <a:cs typeface="Arial"/>
              <a:sym typeface="Arial"/>
            </a:endParaRPr>
          </a:p>
          <a:p>
            <a:pPr indent="0" lvl="0" marL="0" rtl="0" algn="l">
              <a:lnSpc>
                <a:spcPct val="90000"/>
              </a:lnSpc>
              <a:spcBef>
                <a:spcPts val="1400"/>
              </a:spcBef>
              <a:spcAft>
                <a:spcPts val="0"/>
              </a:spcAft>
              <a:buNone/>
            </a:pPr>
            <a:r>
              <a:t/>
            </a:r>
            <a:endParaRPr sz="2100">
              <a:solidFill>
                <a:srgbClr val="FF0000"/>
              </a:solidFill>
              <a:latin typeface="Arial"/>
              <a:ea typeface="Arial"/>
              <a:cs typeface="Arial"/>
              <a:sym typeface="Arial"/>
            </a:endParaRPr>
          </a:p>
          <a:p>
            <a:pPr indent="0" lvl="0" marL="0" rtl="0" algn="l">
              <a:lnSpc>
                <a:spcPct val="90000"/>
              </a:lnSpc>
              <a:spcBef>
                <a:spcPts val="1400"/>
              </a:spcBef>
              <a:spcAft>
                <a:spcPts val="0"/>
              </a:spcAft>
              <a:buNone/>
            </a:pPr>
            <a:r>
              <a:t/>
            </a:r>
            <a:endParaRPr>
              <a:solidFill>
                <a:schemeClr val="dk1"/>
              </a:solidFill>
              <a:latin typeface="Arial"/>
              <a:ea typeface="Arial"/>
              <a:cs typeface="Arial"/>
              <a:sym typeface="Arial"/>
            </a:endParaRPr>
          </a:p>
          <a:p>
            <a:pPr indent="0" lvl="0" marL="0" rtl="0" algn="l">
              <a:lnSpc>
                <a:spcPct val="90000"/>
              </a:lnSpc>
              <a:spcBef>
                <a:spcPts val="1400"/>
              </a:spcBef>
              <a:spcAft>
                <a:spcPts val="0"/>
              </a:spcAft>
              <a:buNone/>
            </a:pPr>
            <a:r>
              <a:t/>
            </a:r>
            <a:endParaRPr>
              <a:solidFill>
                <a:schemeClr val="dk1"/>
              </a:solidFill>
              <a:latin typeface="Arial"/>
              <a:ea typeface="Arial"/>
              <a:cs typeface="Arial"/>
              <a:sym typeface="Arial"/>
            </a:endParaRPr>
          </a:p>
          <a:p>
            <a:pPr indent="0" lvl="0" marL="0" rtl="0" algn="l">
              <a:lnSpc>
                <a:spcPct val="90000"/>
              </a:lnSpc>
              <a:spcBef>
                <a:spcPts val="1400"/>
              </a:spcBef>
              <a:spcAft>
                <a:spcPts val="0"/>
              </a:spcAft>
              <a:buNone/>
            </a:pPr>
            <a:r>
              <a:t/>
            </a:r>
            <a:endParaRPr>
              <a:solidFill>
                <a:schemeClr val="dk1"/>
              </a:solidFill>
              <a:latin typeface="Arial"/>
              <a:ea typeface="Arial"/>
              <a:cs typeface="Arial"/>
              <a:sym typeface="Arial"/>
            </a:endParaRPr>
          </a:p>
          <a:p>
            <a:pPr indent="0" lvl="0" marL="0" rtl="0" algn="l">
              <a:lnSpc>
                <a:spcPct val="90000"/>
              </a:lnSpc>
              <a:spcBef>
                <a:spcPts val="1400"/>
              </a:spcBef>
              <a:spcAft>
                <a:spcPts val="0"/>
              </a:spcAft>
              <a:buNone/>
            </a:pPr>
            <a:r>
              <a:t/>
            </a:r>
            <a:endParaRPr/>
          </a:p>
          <a:p>
            <a:pPr indent="0" lvl="0" marL="0" rtl="0" algn="l">
              <a:lnSpc>
                <a:spcPct val="90000"/>
              </a:lnSpc>
              <a:spcBef>
                <a:spcPts val="1400"/>
              </a:spcBef>
              <a:spcAft>
                <a:spcPts val="0"/>
              </a:spcAft>
              <a:buNone/>
            </a:pPr>
            <a:r>
              <a:t/>
            </a:r>
            <a:endParaRPr/>
          </a:p>
          <a:p>
            <a:pPr indent="0" lvl="0" marL="0" rtl="0" algn="l">
              <a:lnSpc>
                <a:spcPct val="90000"/>
              </a:lnSpc>
              <a:spcBef>
                <a:spcPts val="1400"/>
              </a:spcBef>
              <a:spcAft>
                <a:spcPts val="0"/>
              </a:spcAft>
              <a:buNone/>
            </a:pPr>
            <a:r>
              <a:t/>
            </a:r>
            <a:endParaRPr/>
          </a:p>
        </p:txBody>
      </p:sp>
      <p:pic>
        <p:nvPicPr>
          <p:cNvPr id="152" name="Google Shape;152;p21"/>
          <p:cNvPicPr preferRelativeResize="0"/>
          <p:nvPr/>
        </p:nvPicPr>
        <p:blipFill>
          <a:blip r:embed="rId3">
            <a:alphaModFix/>
          </a:blip>
          <a:stretch>
            <a:fillRect/>
          </a:stretch>
        </p:blipFill>
        <p:spPr>
          <a:xfrm>
            <a:off x="1919675" y="1948250"/>
            <a:ext cx="7577717" cy="3420000"/>
          </a:xfrm>
          <a:prstGeom prst="rect">
            <a:avLst/>
          </a:prstGeom>
          <a:noFill/>
          <a:ln>
            <a:noFill/>
          </a:ln>
        </p:spPr>
      </p:pic>
      <p:sp>
        <p:nvSpPr>
          <p:cNvPr id="153" name="Google Shape;153;p21"/>
          <p:cNvSpPr txBox="1"/>
          <p:nvPr/>
        </p:nvSpPr>
        <p:spPr>
          <a:xfrm>
            <a:off x="836350" y="5589850"/>
            <a:ext cx="10394400" cy="114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US" sz="2000">
                <a:latin typeface="Calibri"/>
                <a:ea typeface="Calibri"/>
                <a:cs typeface="Calibri"/>
                <a:sym typeface="Calibri"/>
              </a:rPr>
              <a:t>Network Node (NN) defines a vector of Node Properties (NP) and another of Node Abilities (NA)</a:t>
            </a:r>
            <a:endParaRPr b="1" sz="2000">
              <a:latin typeface="Calibri"/>
              <a:ea typeface="Calibri"/>
              <a:cs typeface="Calibri"/>
              <a:sym typeface="Calibri"/>
            </a:endParaRPr>
          </a:p>
          <a:p>
            <a:pPr indent="0" lvl="0" marL="0" rtl="0" algn="l">
              <a:spcBef>
                <a:spcPts val="0"/>
              </a:spcBef>
              <a:spcAft>
                <a:spcPts val="0"/>
              </a:spcAft>
              <a:buNone/>
            </a:pPr>
            <a:r>
              <a:t/>
            </a:r>
            <a:endParaRPr sz="2000">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Retrospect">
  <a:themeElements>
    <a:clrScheme name="Retrospect">
      <a:dk1>
        <a:srgbClr val="000000"/>
      </a:dk1>
      <a:lt1>
        <a:srgbClr val="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